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
  </p:notesMasterIdLst>
  <p:sldIdLst>
    <p:sldId id="256" r:id="rId3"/>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Lst>
  <p:sldSz cx="9144000" cy="5143500"/>
  <p:notesSz cx="6858000" cy="9144000"/>
  <p:embeddedFontLst>
    <p:embeddedFont>
      <p:font typeface="Proxima Nova" panose="02000506030000020004"/>
      <p:regular r:id="rId3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01A404C1-A5B3-4D60-826B-E892A044094A}"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Style>
        <a:tcBdr/>
      </a:tcStyle>
    </a:band1H>
    <a:band2H>
      <a:tcStyle>
        <a:tcBdr/>
      </a:tcStyle>
    </a:band2H>
    <a:band1V>
      <a:tcStyle>
        <a:tcBdr/>
      </a:tcStyle>
    </a:band1V>
    <a:band2V>
      <a:tcStyle>
        <a:tcBdr/>
      </a:tcStyle>
    </a:band2V>
    <a:lastCol>
      <a:tcStyle>
        <a:tcBdr/>
      </a:tcStyle>
    </a:lastCol>
    <a:firstCol>
      <a:tcStyle>
        <a:tcBdr/>
      </a:tcStyle>
    </a:firstCol>
    <a:lastRow>
      <a:tcStyle>
        <a:tcBdr/>
      </a:tcStyle>
    </a:lastRow>
    <a:seCell>
      <a:tcStyle>
        <a:tcBdr/>
      </a:tcStyle>
    </a:seCell>
    <a:swCell>
      <a:tcStyle>
        <a:tcBdr/>
      </a:tcStyle>
    </a:swCell>
    <a:firstRow>
      <a:tcStyle>
        <a:tcBdr/>
      </a:tcStyle>
    </a:firstRow>
    <a:neCell>
      <a:tcStyle>
        <a:tcBdr/>
      </a:tcStyle>
    </a:neCell>
    <a:nwCell>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showComments="0">
  <p:normalViewPr>
    <p:restoredLeft sz="15620"/>
    <p:restoredTop sz="94660"/>
  </p:normalViewPr>
  <p:slideViewPr>
    <p:cSldViewPr snapToGrid="0">
      <p:cViewPr varScale="1">
        <p:scale>
          <a:sx n="100" d="100"/>
          <a:sy n="100" d="100"/>
        </p:scale>
        <p:origin x="0" y="0"/>
      </p:cViewPr>
      <p:guideLst>
        <p:guide orient="horz" pos="1672"/>
        <p:guide pos="2926"/>
      </p:guideLst>
    </p:cSldViewPr>
  </p:slide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1" Type="http://schemas.openxmlformats.org/officeDocument/2006/relationships/font" Target="fonts/font1.fntdata"/><Relationship Id="rId30" Type="http://schemas.openxmlformats.org/officeDocument/2006/relationships/tableStyles" Target="tableStyles.xml"/><Relationship Id="rId3" Type="http://schemas.openxmlformats.org/officeDocument/2006/relationships/slide" Target="slides/slide1.xml"/><Relationship Id="rId29" Type="http://schemas.openxmlformats.org/officeDocument/2006/relationships/viewProps" Target="viewProps.xml"/><Relationship Id="rId28" Type="http://schemas.openxmlformats.org/officeDocument/2006/relationships/presProps" Target="presProps.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2" name="Shape 2"/>
        <p:cNvGrpSpPr/>
        <p:nvPr/>
      </p:nvGrpSpPr>
      <p:grpSpPr>
        <a:xfrm>
          <a:off x="0" y="0"/>
          <a:ext cx="0" cy="0"/>
          <a:chOff x="0" y="0"/>
          <a:chExt cx="0" cy="0"/>
        </a:xfrm>
      </p:grpSpPr>
      <p:sp>
        <p:nvSpPr>
          <p:cNvPr id="3" name="Google Shape;3;n"/>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55" name="Shape 55"/>
        <p:cNvGrpSpPr/>
        <p:nvPr/>
      </p:nvGrpSpPr>
      <p:grpSpPr>
        <a:xfrm>
          <a:off x="0" y="0"/>
          <a:ext cx="0" cy="0"/>
          <a:chOff x="0" y="0"/>
          <a:chExt cx="0" cy="0"/>
        </a:xfrm>
      </p:grpSpPr>
      <p:sp>
        <p:nvSpPr>
          <p:cNvPr id="56" name="Google Shape;56;p:notes"/>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p: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61" name="Shape 161"/>
        <p:cNvGrpSpPr/>
        <p:nvPr/>
      </p:nvGrpSpPr>
      <p:grpSpPr>
        <a:xfrm>
          <a:off x="0" y="0"/>
          <a:ext cx="0" cy="0"/>
          <a:chOff x="0" y="0"/>
          <a:chExt cx="0" cy="0"/>
        </a:xfrm>
      </p:grpSpPr>
      <p:sp>
        <p:nvSpPr>
          <p:cNvPr id="162" name="Google Shape;162;g229e3b25fc1_1_83: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229e3b25fc1_1_8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68" name="Shape 168"/>
        <p:cNvGrpSpPr/>
        <p:nvPr/>
      </p:nvGrpSpPr>
      <p:grpSpPr>
        <a:xfrm>
          <a:off x="0" y="0"/>
          <a:ext cx="0" cy="0"/>
          <a:chOff x="0" y="0"/>
          <a:chExt cx="0" cy="0"/>
        </a:xfrm>
      </p:grpSpPr>
      <p:sp>
        <p:nvSpPr>
          <p:cNvPr id="169" name="Google Shape;169;g229e3b25fc1_1_126: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229e3b25fc1_1_126: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77" name="Shape 177"/>
        <p:cNvGrpSpPr/>
        <p:nvPr/>
      </p:nvGrpSpPr>
      <p:grpSpPr>
        <a:xfrm>
          <a:off x="0" y="0"/>
          <a:ext cx="0" cy="0"/>
          <a:chOff x="0" y="0"/>
          <a:chExt cx="0" cy="0"/>
        </a:xfrm>
      </p:grpSpPr>
      <p:sp>
        <p:nvSpPr>
          <p:cNvPr id="178" name="Google Shape;178;g229e3b25fc1_1_196: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229e3b25fc1_1_196: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83" name="Shape 183"/>
        <p:cNvGrpSpPr/>
        <p:nvPr/>
      </p:nvGrpSpPr>
      <p:grpSpPr>
        <a:xfrm>
          <a:off x="0" y="0"/>
          <a:ext cx="0" cy="0"/>
          <a:chOff x="0" y="0"/>
          <a:chExt cx="0" cy="0"/>
        </a:xfrm>
      </p:grpSpPr>
      <p:sp>
        <p:nvSpPr>
          <p:cNvPr id="184" name="Google Shape;184;g229e3b25fc1_1_63: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229e3b25fc1_1_6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92" name="Shape 192"/>
        <p:cNvGrpSpPr/>
        <p:nvPr/>
      </p:nvGrpSpPr>
      <p:grpSpPr>
        <a:xfrm>
          <a:off x="0" y="0"/>
          <a:ext cx="0" cy="0"/>
          <a:chOff x="0" y="0"/>
          <a:chExt cx="0" cy="0"/>
        </a:xfrm>
      </p:grpSpPr>
      <p:sp>
        <p:nvSpPr>
          <p:cNvPr id="193" name="Google Shape;193;g229e3b25fc1_1_22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229e3b25fc1_1_22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99" name="Shape 199"/>
        <p:cNvGrpSpPr/>
        <p:nvPr/>
      </p:nvGrpSpPr>
      <p:grpSpPr>
        <a:xfrm>
          <a:off x="0" y="0"/>
          <a:ext cx="0" cy="0"/>
          <a:chOff x="0" y="0"/>
          <a:chExt cx="0" cy="0"/>
        </a:xfrm>
      </p:grpSpPr>
      <p:sp>
        <p:nvSpPr>
          <p:cNvPr id="200" name="Google Shape;200;g229e3b25fc1_1_264: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g229e3b25fc1_1_264: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PhAnim="0" showMasterSp="0">
  <p:cSld>
    <p:spTree>
      <p:nvGrpSpPr>
        <p:cNvPr id="207" name="Shape 207"/>
        <p:cNvGrpSpPr/>
        <p:nvPr/>
      </p:nvGrpSpPr>
      <p:grpSpPr>
        <a:xfrm>
          <a:off x="0" y="0"/>
          <a:ext cx="0" cy="0"/>
          <a:chOff x="0" y="0"/>
          <a:chExt cx="0" cy="0"/>
        </a:xfrm>
      </p:grpSpPr>
      <p:sp>
        <p:nvSpPr>
          <p:cNvPr id="208" name="Google Shape;208;g229e3b25fc1_1_152: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229e3b25fc1_1_15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PhAnim="0" showMasterSp="0">
  <p:cSld>
    <p:spTree>
      <p:nvGrpSpPr>
        <p:cNvPr id="214" name="Shape 214"/>
        <p:cNvGrpSpPr/>
        <p:nvPr/>
      </p:nvGrpSpPr>
      <p:grpSpPr>
        <a:xfrm>
          <a:off x="0" y="0"/>
          <a:ext cx="0" cy="0"/>
          <a:chOff x="0" y="0"/>
          <a:chExt cx="0" cy="0"/>
        </a:xfrm>
      </p:grpSpPr>
      <p:sp>
        <p:nvSpPr>
          <p:cNvPr id="215" name="Google Shape;215;g229e3b25fc1_1_397: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229e3b25fc1_1_39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PhAnim="0" showMasterSp="0">
  <p:cSld>
    <p:spTree>
      <p:nvGrpSpPr>
        <p:cNvPr id="221" name="Shape 221"/>
        <p:cNvGrpSpPr/>
        <p:nvPr/>
      </p:nvGrpSpPr>
      <p:grpSpPr>
        <a:xfrm>
          <a:off x="0" y="0"/>
          <a:ext cx="0" cy="0"/>
          <a:chOff x="0" y="0"/>
          <a:chExt cx="0" cy="0"/>
        </a:xfrm>
      </p:grpSpPr>
      <p:sp>
        <p:nvSpPr>
          <p:cNvPr id="222" name="Google Shape;222;g229d58790a4_0_12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229d58790a4_0_12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PhAnim="0" showMasterSp="0">
  <p:cSld>
    <p:spTree>
      <p:nvGrpSpPr>
        <p:cNvPr id="227" name="Shape 227"/>
        <p:cNvGrpSpPr/>
        <p:nvPr/>
      </p:nvGrpSpPr>
      <p:grpSpPr>
        <a:xfrm>
          <a:off x="0" y="0"/>
          <a:ext cx="0" cy="0"/>
          <a:chOff x="0" y="0"/>
          <a:chExt cx="0" cy="0"/>
        </a:xfrm>
      </p:grpSpPr>
      <p:sp>
        <p:nvSpPr>
          <p:cNvPr id="228" name="Google Shape;228;g229e3b25fc1_1_252: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g229e3b25fc1_1_25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61" name="Shape 61"/>
        <p:cNvGrpSpPr/>
        <p:nvPr/>
      </p:nvGrpSpPr>
      <p:grpSpPr>
        <a:xfrm>
          <a:off x="0" y="0"/>
          <a:ext cx="0" cy="0"/>
          <a:chOff x="0" y="0"/>
          <a:chExt cx="0" cy="0"/>
        </a:xfrm>
      </p:grpSpPr>
      <p:sp>
        <p:nvSpPr>
          <p:cNvPr id="62" name="Google Shape;62;g229e3b25fc1_1_5: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229e3b25fc1_1_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So our goal is to not only input 3d scans to get 3d scans, we also input the text we want to segment and have segmented output. Basically we are the first one to add language grounding in 3d medical segmentation tasks.</a:t>
            </a:r>
            <a:endParaRPr lang="en-GB"/>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PhAnim="0" showMasterSp="0">
  <p:cSld>
    <p:spTree>
      <p:nvGrpSpPr>
        <p:cNvPr id="233" name="Shape 233"/>
        <p:cNvGrpSpPr/>
        <p:nvPr/>
      </p:nvGrpSpPr>
      <p:grpSpPr>
        <a:xfrm>
          <a:off x="0" y="0"/>
          <a:ext cx="0" cy="0"/>
          <a:chOff x="0" y="0"/>
          <a:chExt cx="0" cy="0"/>
        </a:xfrm>
      </p:grpSpPr>
      <p:sp>
        <p:nvSpPr>
          <p:cNvPr id="234" name="Google Shape;234;g229e3b25fc1_1_257: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229e3b25fc1_1_25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PhAnim="0" showMasterSp="0">
  <p:cSld>
    <p:spTree>
      <p:nvGrpSpPr>
        <p:cNvPr id="239" name="Shape 239"/>
        <p:cNvGrpSpPr/>
        <p:nvPr/>
      </p:nvGrpSpPr>
      <p:grpSpPr>
        <a:xfrm>
          <a:off x="0" y="0"/>
          <a:ext cx="0" cy="0"/>
          <a:chOff x="0" y="0"/>
          <a:chExt cx="0" cy="0"/>
        </a:xfrm>
      </p:grpSpPr>
      <p:sp>
        <p:nvSpPr>
          <p:cNvPr id="240" name="Google Shape;240;g229e3b25fc1_1_71: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 name="Google Shape;241;g229e3b25fc1_1_7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PhAnim="0" showMasterSp="0">
  <p:cSld>
    <p:spTree>
      <p:nvGrpSpPr>
        <p:cNvPr id="245" name="Shape 245"/>
        <p:cNvGrpSpPr/>
        <p:nvPr/>
      </p:nvGrpSpPr>
      <p:grpSpPr>
        <a:xfrm>
          <a:off x="0" y="0"/>
          <a:ext cx="0" cy="0"/>
          <a:chOff x="0" y="0"/>
          <a:chExt cx="0" cy="0"/>
        </a:xfrm>
      </p:grpSpPr>
      <p:sp>
        <p:nvSpPr>
          <p:cNvPr id="246" name="Google Shape;246;g229e3b25fc1_1_75: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229e3b25fc1_1_7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PhAnim="0" showMasterSp="0">
  <p:cSld>
    <p:spTree>
      <p:nvGrpSpPr>
        <p:cNvPr id="251" name="Shape 251"/>
        <p:cNvGrpSpPr/>
        <p:nvPr/>
      </p:nvGrpSpPr>
      <p:grpSpPr>
        <a:xfrm>
          <a:off x="0" y="0"/>
          <a:ext cx="0" cy="0"/>
          <a:chOff x="0" y="0"/>
          <a:chExt cx="0" cy="0"/>
        </a:xfrm>
      </p:grpSpPr>
      <p:sp>
        <p:nvSpPr>
          <p:cNvPr id="252" name="Google Shape;252;g229e3b25fc1_1_79: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229e3b25fc1_1_79: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PhAnim="0" showMasterSp="0">
  <p:cSld>
    <p:spTree>
      <p:nvGrpSpPr>
        <p:cNvPr id="257" name="Shape 257"/>
        <p:cNvGrpSpPr/>
        <p:nvPr/>
      </p:nvGrpSpPr>
      <p:grpSpPr>
        <a:xfrm>
          <a:off x="0" y="0"/>
          <a:ext cx="0" cy="0"/>
          <a:chOff x="0" y="0"/>
          <a:chExt cx="0" cy="0"/>
        </a:xfrm>
      </p:grpSpPr>
      <p:sp>
        <p:nvSpPr>
          <p:cNvPr id="258" name="Google Shape;258;g1d14e3fa494_0_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1d14e3fa494_0_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72" name="Shape 72"/>
        <p:cNvGrpSpPr/>
        <p:nvPr/>
      </p:nvGrpSpPr>
      <p:grpSpPr>
        <a:xfrm>
          <a:off x="0" y="0"/>
          <a:ext cx="0" cy="0"/>
          <a:chOff x="0" y="0"/>
          <a:chExt cx="0" cy="0"/>
        </a:xfrm>
      </p:grpSpPr>
      <p:sp>
        <p:nvSpPr>
          <p:cNvPr id="73" name="Google Shape;73;g229e3b25fc1_1_43: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 name="Google Shape;74;g229e3b25fc1_1_4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The similarity of liver and liver tumor is very obvious. Similarity of left and right kidneys. Maybe similarity come from common word. Hepatic vessel is more close to liver rather that kidneys. We know hepatic vessel supplies oxigenated blood to the liver. Adrenal glands that located on top of kidneys are closer to </a:t>
            </a:r>
            <a:r>
              <a:rPr lang="en-GB"/>
              <a:t>kidneys</a:t>
            </a:r>
            <a:r>
              <a:rPr lang="en-GB"/>
              <a:t> rather  than liver. clip embeddings shows some semantic relations between the organs. Semantic relationship can be used to enhance segmentation. Also let the model to segment new class.</a:t>
            </a:r>
            <a:endParaRPr lang="en-GB"/>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79" name="Shape 79"/>
        <p:cNvGrpSpPr/>
        <p:nvPr/>
      </p:nvGrpSpPr>
      <p:grpSpPr>
        <a:xfrm>
          <a:off x="0" y="0"/>
          <a:ext cx="0" cy="0"/>
          <a:chOff x="0" y="0"/>
          <a:chExt cx="0" cy="0"/>
        </a:xfrm>
      </p:grpSpPr>
      <p:sp>
        <p:nvSpPr>
          <p:cNvPr id="80" name="Google Shape;80;g229e3b25fc1_1_182: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229e3b25fc1_1_18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86" name="Shape 86"/>
        <p:cNvGrpSpPr/>
        <p:nvPr/>
      </p:nvGrpSpPr>
      <p:grpSpPr>
        <a:xfrm>
          <a:off x="0" y="0"/>
          <a:ext cx="0" cy="0"/>
          <a:chOff x="0" y="0"/>
          <a:chExt cx="0" cy="0"/>
        </a:xfrm>
      </p:grpSpPr>
      <p:sp>
        <p:nvSpPr>
          <p:cNvPr id="87" name="Google Shape;87;g229e3b25fc1_2_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229e3b25fc1_2_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92" name="Shape 92"/>
        <p:cNvGrpSpPr/>
        <p:nvPr/>
      </p:nvGrpSpPr>
      <p:grpSpPr>
        <a:xfrm>
          <a:off x="0" y="0"/>
          <a:ext cx="0" cy="0"/>
          <a:chOff x="0" y="0"/>
          <a:chExt cx="0" cy="0"/>
        </a:xfrm>
      </p:grpSpPr>
      <p:sp>
        <p:nvSpPr>
          <p:cNvPr id="93" name="Google Shape;93;g229e3b25fc1_1_51: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229e3b25fc1_1_5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00" name="Shape 100"/>
        <p:cNvGrpSpPr/>
        <p:nvPr/>
      </p:nvGrpSpPr>
      <p:grpSpPr>
        <a:xfrm>
          <a:off x="0" y="0"/>
          <a:ext cx="0" cy="0"/>
          <a:chOff x="0" y="0"/>
          <a:chExt cx="0" cy="0"/>
        </a:xfrm>
      </p:grpSpPr>
      <p:sp>
        <p:nvSpPr>
          <p:cNvPr id="101" name="Google Shape;101;g229e3b25fc1_1_55: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229e3b25fc1_1_5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08" name="Shape 108"/>
        <p:cNvGrpSpPr/>
        <p:nvPr/>
      </p:nvGrpSpPr>
      <p:grpSpPr>
        <a:xfrm>
          <a:off x="0" y="0"/>
          <a:ext cx="0" cy="0"/>
          <a:chOff x="0" y="0"/>
          <a:chExt cx="0" cy="0"/>
        </a:xfrm>
      </p:grpSpPr>
      <p:sp>
        <p:nvSpPr>
          <p:cNvPr id="109" name="Google Shape;109;g229e3b25fc1_2_12: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229e3b25fc1_2_1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16" name="Shape 116"/>
        <p:cNvGrpSpPr/>
        <p:nvPr/>
      </p:nvGrpSpPr>
      <p:grpSpPr>
        <a:xfrm>
          <a:off x="0" y="0"/>
          <a:ext cx="0" cy="0"/>
          <a:chOff x="0" y="0"/>
          <a:chExt cx="0" cy="0"/>
        </a:xfrm>
      </p:grpSpPr>
      <p:sp>
        <p:nvSpPr>
          <p:cNvPr id="117" name="Google Shape;117;g229e3b25fc1_1_59: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229e3b25fc1_1_59: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matchingName="Title slide">
  <p:cSld name="TITLE">
    <p:bg>
      <p:bgPr>
        <a:solidFill>
          <a:schemeClr val="dk1"/>
        </a:solidFill>
        <a:effectLst/>
      </p:bgPr>
    </p:bg>
    <p:spTree>
      <p:nvGrpSpPr>
        <p:cNvPr id="9" name="Shape 9"/>
        <p:cNvGrpSpPr/>
        <p:nvPr/>
      </p:nvGrpSpPr>
      <p:grpSpPr>
        <a:xfrm>
          <a:off x="0" y="0"/>
          <a:ext cx="0" cy="0"/>
          <a:chOff x="0" y="0"/>
          <a:chExt cx="0" cy="0"/>
        </a:xfrm>
      </p:grpSpPr>
      <p:cxnSp>
        <p:nvCxnSpPr>
          <p:cNvPr id="10" name="Google Shape;10;p2"/>
          <p:cNvCxnSpPr/>
          <p:nvPr/>
        </p:nvCxnSpPr>
        <p:spPr>
          <a:xfrm>
            <a:off x="0" y="2998150"/>
            <a:ext cx="9144000" cy="0"/>
          </a:xfrm>
          <a:prstGeom prst="straightConnector1">
            <a:avLst/>
          </a:prstGeom>
          <a:noFill/>
          <a:ln w="19050" cap="flat" cmpd="sng">
            <a:solidFill>
              <a:schemeClr val="lt2"/>
            </a:solidFill>
            <a:prstDash val="solid"/>
            <a:round/>
            <a:headEnd type="none" w="sm" len="sm"/>
            <a:tailEnd type="none" w="sm" len="sm"/>
          </a:ln>
        </p:spPr>
      </p:cxnSp>
      <p:sp>
        <p:nvSpPr>
          <p:cNvPr id="11" name="Google Shape;11;p2"/>
          <p:cNvSpPr txBox="1"/>
          <p:nvPr>
            <p:ph type="ctrTitle"/>
          </p:nvPr>
        </p:nvSpPr>
        <p:spPr>
          <a:xfrm>
            <a:off x="510450" y="1257300"/>
            <a:ext cx="8123100" cy="1588500"/>
          </a:xfrm>
          <a:prstGeom prst="rect">
            <a:avLst/>
          </a:prstGeom>
        </p:spPr>
        <p:txBody>
          <a:bodyPr spcFirstLastPara="1" wrap="square" lIns="91425" tIns="91425" rIns="91425" bIns="91425" anchor="b" anchorCtr="0">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12" name="Google Shape;12;p2"/>
          <p:cNvSpPr txBox="1"/>
          <p:nvPr>
            <p:ph type="subTitle" idx="1"/>
          </p:nvPr>
        </p:nvSpPr>
        <p:spPr>
          <a:xfrm>
            <a:off x="510450" y="3182313"/>
            <a:ext cx="8123100" cy="6300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Clr>
                <a:schemeClr val="lt1"/>
              </a:buClr>
              <a:buSzPts val="2400"/>
              <a:buNone/>
              <a:defRPr sz="2400">
                <a:solidFill>
                  <a:schemeClr val="lt1"/>
                </a:solidFill>
              </a:defRPr>
            </a:lvl1pPr>
            <a:lvl2pPr lvl="1">
              <a:lnSpc>
                <a:spcPct val="100000"/>
              </a:lnSpc>
              <a:spcBef>
                <a:spcPts val="0"/>
              </a:spcBef>
              <a:spcAft>
                <a:spcPts val="0"/>
              </a:spcAft>
              <a:buClr>
                <a:schemeClr val="lt1"/>
              </a:buClr>
              <a:buSzPts val="2400"/>
              <a:buNone/>
              <a:defRPr sz="2400">
                <a:solidFill>
                  <a:schemeClr val="lt1"/>
                </a:solidFill>
              </a:defRPr>
            </a:lvl2pPr>
            <a:lvl3pPr lvl="2">
              <a:lnSpc>
                <a:spcPct val="100000"/>
              </a:lnSpc>
              <a:spcBef>
                <a:spcPts val="0"/>
              </a:spcBef>
              <a:spcAft>
                <a:spcPts val="0"/>
              </a:spcAft>
              <a:buClr>
                <a:schemeClr val="lt1"/>
              </a:buClr>
              <a:buSzPts val="2400"/>
              <a:buNone/>
              <a:defRPr sz="2400">
                <a:solidFill>
                  <a:schemeClr val="lt1"/>
                </a:solidFill>
              </a:defRPr>
            </a:lvl3pPr>
            <a:lvl4pPr lvl="3">
              <a:lnSpc>
                <a:spcPct val="100000"/>
              </a:lnSpc>
              <a:spcBef>
                <a:spcPts val="0"/>
              </a:spcBef>
              <a:spcAft>
                <a:spcPts val="0"/>
              </a:spcAft>
              <a:buClr>
                <a:schemeClr val="lt1"/>
              </a:buClr>
              <a:buSzPts val="2400"/>
              <a:buNone/>
              <a:defRPr sz="2400">
                <a:solidFill>
                  <a:schemeClr val="lt1"/>
                </a:solidFill>
              </a:defRPr>
            </a:lvl4pPr>
            <a:lvl5pPr lvl="4">
              <a:lnSpc>
                <a:spcPct val="100000"/>
              </a:lnSpc>
              <a:spcBef>
                <a:spcPts val="0"/>
              </a:spcBef>
              <a:spcAft>
                <a:spcPts val="0"/>
              </a:spcAft>
              <a:buClr>
                <a:schemeClr val="lt1"/>
              </a:buClr>
              <a:buSzPts val="2400"/>
              <a:buNone/>
              <a:defRPr sz="2400">
                <a:solidFill>
                  <a:schemeClr val="lt1"/>
                </a:solidFill>
              </a:defRPr>
            </a:lvl5pPr>
            <a:lvl6pPr lvl="5">
              <a:lnSpc>
                <a:spcPct val="100000"/>
              </a:lnSpc>
              <a:spcBef>
                <a:spcPts val="0"/>
              </a:spcBef>
              <a:spcAft>
                <a:spcPts val="0"/>
              </a:spcAft>
              <a:buClr>
                <a:schemeClr val="lt1"/>
              </a:buClr>
              <a:buSzPts val="2400"/>
              <a:buNone/>
              <a:defRPr sz="2400">
                <a:solidFill>
                  <a:schemeClr val="lt1"/>
                </a:solidFill>
              </a:defRPr>
            </a:lvl6pPr>
            <a:lvl7pPr lvl="6">
              <a:lnSpc>
                <a:spcPct val="100000"/>
              </a:lnSpc>
              <a:spcBef>
                <a:spcPts val="0"/>
              </a:spcBef>
              <a:spcAft>
                <a:spcPts val="0"/>
              </a:spcAft>
              <a:buClr>
                <a:schemeClr val="lt1"/>
              </a:buClr>
              <a:buSzPts val="2400"/>
              <a:buNone/>
              <a:defRPr sz="2400">
                <a:solidFill>
                  <a:schemeClr val="lt1"/>
                </a:solidFill>
              </a:defRPr>
            </a:lvl7pPr>
            <a:lvl8pPr lvl="7">
              <a:lnSpc>
                <a:spcPct val="100000"/>
              </a:lnSpc>
              <a:spcBef>
                <a:spcPts val="0"/>
              </a:spcBef>
              <a:spcAft>
                <a:spcPts val="0"/>
              </a:spcAft>
              <a:buClr>
                <a:schemeClr val="lt1"/>
              </a:buClr>
              <a:buSzPts val="2400"/>
              <a:buNone/>
              <a:defRPr sz="2400">
                <a:solidFill>
                  <a:schemeClr val="lt1"/>
                </a:solidFill>
              </a:defRPr>
            </a:lvl8pPr>
            <a:lvl9pPr lvl="8">
              <a:lnSpc>
                <a:spcPct val="100000"/>
              </a:lnSpc>
              <a:spcBef>
                <a:spcPts val="0"/>
              </a:spcBef>
              <a:spcAft>
                <a:spcPts val="0"/>
              </a:spcAft>
              <a:buClr>
                <a:schemeClr val="lt1"/>
              </a:buClr>
              <a:buSzPts val="2400"/>
              <a:buNone/>
              <a:defRPr sz="2400">
                <a:solidFill>
                  <a:schemeClr val="lt1"/>
                </a:solidFill>
              </a:defRPr>
            </a:lvl9pPr>
          </a:lstStyle>
          <a:p/>
        </p:txBody>
      </p:sp>
      <p:sp>
        <p:nvSpPr>
          <p:cNvPr id="13" name="Google Shape;13;p2"/>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48" name="Shape 48"/>
        <p:cNvGrpSpPr/>
        <p:nvPr/>
      </p:nvGrpSpPr>
      <p:grpSpPr>
        <a:xfrm>
          <a:off x="0" y="0"/>
          <a:ext cx="0" cy="0"/>
          <a:chOff x="0" y="0"/>
          <a:chExt cx="0" cy="0"/>
        </a:xfrm>
      </p:grpSpPr>
      <p:sp>
        <p:nvSpPr>
          <p:cNvPr id="49" name="Google Shape;49;p11"/>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 name="Google Shape;50;p11"/>
          <p:cNvSpPr txBox="1"/>
          <p:nvPr>
            <p:ph type="title" hasCustomPrompt="1"/>
          </p:nvPr>
        </p:nvSpPr>
        <p:spPr>
          <a:xfrm>
            <a:off x="311700" y="991475"/>
            <a:ext cx="8520600" cy="19179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14000"/>
              <a:buNone/>
              <a:defRPr sz="14000" b="1"/>
            </a:lvl1pPr>
            <a:lvl2pPr lvl="1" algn="ctr">
              <a:spcBef>
                <a:spcPts val="0"/>
              </a:spcBef>
              <a:spcAft>
                <a:spcPts val="0"/>
              </a:spcAft>
              <a:buSzPts val="14000"/>
              <a:buNone/>
              <a:defRPr sz="14000" b="1"/>
            </a:lvl2pPr>
            <a:lvl3pPr lvl="2" algn="ctr">
              <a:spcBef>
                <a:spcPts val="0"/>
              </a:spcBef>
              <a:spcAft>
                <a:spcPts val="0"/>
              </a:spcAft>
              <a:buSzPts val="14000"/>
              <a:buNone/>
              <a:defRPr sz="14000" b="1"/>
            </a:lvl3pPr>
            <a:lvl4pPr lvl="3" algn="ctr">
              <a:spcBef>
                <a:spcPts val="0"/>
              </a:spcBef>
              <a:spcAft>
                <a:spcPts val="0"/>
              </a:spcAft>
              <a:buSzPts val="14000"/>
              <a:buNone/>
              <a:defRPr sz="14000" b="1"/>
            </a:lvl4pPr>
            <a:lvl5pPr lvl="4" algn="ctr">
              <a:spcBef>
                <a:spcPts val="0"/>
              </a:spcBef>
              <a:spcAft>
                <a:spcPts val="0"/>
              </a:spcAft>
              <a:buSzPts val="14000"/>
              <a:buNone/>
              <a:defRPr sz="14000" b="1"/>
            </a:lvl5pPr>
            <a:lvl6pPr lvl="5" algn="ctr">
              <a:spcBef>
                <a:spcPts val="0"/>
              </a:spcBef>
              <a:spcAft>
                <a:spcPts val="0"/>
              </a:spcAft>
              <a:buSzPts val="14000"/>
              <a:buNone/>
              <a:defRPr sz="14000" b="1"/>
            </a:lvl6pPr>
            <a:lvl7pPr lvl="6" algn="ctr">
              <a:spcBef>
                <a:spcPts val="0"/>
              </a:spcBef>
              <a:spcAft>
                <a:spcPts val="0"/>
              </a:spcAft>
              <a:buSzPts val="14000"/>
              <a:buNone/>
              <a:defRPr sz="14000" b="1"/>
            </a:lvl7pPr>
            <a:lvl8pPr lvl="7" algn="ctr">
              <a:spcBef>
                <a:spcPts val="0"/>
              </a:spcBef>
              <a:spcAft>
                <a:spcPts val="0"/>
              </a:spcAft>
              <a:buSzPts val="14000"/>
              <a:buNone/>
              <a:defRPr sz="14000" b="1"/>
            </a:lvl8pPr>
            <a:lvl9pPr lvl="8" algn="ctr">
              <a:spcBef>
                <a:spcPts val="0"/>
              </a:spcBef>
              <a:spcAft>
                <a:spcPts val="0"/>
              </a:spcAft>
              <a:buSzPts val="14000"/>
              <a:buNone/>
              <a:defRPr sz="14000" b="1"/>
            </a:lvl9pPr>
          </a:lstStyle>
          <a:p>
            <a:r>
              <a:t>xx%</a:t>
            </a:r>
          </a:p>
        </p:txBody>
      </p:sp>
      <p:sp>
        <p:nvSpPr>
          <p:cNvPr id="51" name="Google Shape;51;p11"/>
          <p:cNvSpPr txBox="1"/>
          <p:nvPr>
            <p:ph type="body" idx="1"/>
          </p:nvPr>
        </p:nvSpPr>
        <p:spPr>
          <a:xfrm>
            <a:off x="311700" y="3071300"/>
            <a:ext cx="8520600" cy="901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p:txBody>
      </p:sp>
      <p:sp>
        <p:nvSpPr>
          <p:cNvPr id="52" name="Google Shape;52;p11"/>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matchingName="Blank">
  <p:cSld name="BLANK">
    <p:spTree>
      <p:nvGrpSpPr>
        <p:cNvPr id="53" name="Shape 53"/>
        <p:cNvGrpSpPr/>
        <p:nvPr/>
      </p:nvGrpSpPr>
      <p:grpSpPr>
        <a:xfrm>
          <a:off x="0" y="0"/>
          <a:ext cx="0" cy="0"/>
          <a:chOff x="0" y="0"/>
          <a:chExt cx="0" cy="0"/>
        </a:xfrm>
      </p:grpSpPr>
      <p:sp>
        <p:nvSpPr>
          <p:cNvPr id="54" name="Google Shape;54;p12"/>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matchingName="Section header">
  <p:cSld name="SECTION_HEADER">
    <p:bg>
      <p:bgPr>
        <a:solidFill>
          <a:schemeClr val="dk1"/>
        </a:solidFill>
        <a:effectLst/>
      </p:bgPr>
    </p:bg>
    <p:spTree>
      <p:nvGrpSpPr>
        <p:cNvPr id="14" name="Shape 14"/>
        <p:cNvGrpSpPr/>
        <p:nvPr/>
      </p:nvGrpSpPr>
      <p:grpSpPr>
        <a:xfrm>
          <a:off x="0" y="0"/>
          <a:ext cx="0" cy="0"/>
          <a:chOff x="0" y="0"/>
          <a:chExt cx="0" cy="0"/>
        </a:xfrm>
      </p:grpSpPr>
      <p:cxnSp>
        <p:nvCxnSpPr>
          <p:cNvPr id="15" name="Google Shape;15;p3"/>
          <p:cNvCxnSpPr/>
          <p:nvPr/>
        </p:nvCxnSpPr>
        <p:spPr>
          <a:xfrm>
            <a:off x="0" y="2998150"/>
            <a:ext cx="9144000" cy="0"/>
          </a:xfrm>
          <a:prstGeom prst="straightConnector1">
            <a:avLst/>
          </a:prstGeom>
          <a:noFill/>
          <a:ln w="19050" cap="flat" cmpd="sng">
            <a:solidFill>
              <a:schemeClr val="lt2"/>
            </a:solidFill>
            <a:prstDash val="solid"/>
            <a:round/>
            <a:headEnd type="none" w="sm" len="sm"/>
            <a:tailEnd type="none" w="sm" len="sm"/>
          </a:ln>
        </p:spPr>
      </p:cxnSp>
      <p:sp>
        <p:nvSpPr>
          <p:cNvPr id="16" name="Google Shape;16;p3"/>
          <p:cNvSpPr txBox="1"/>
          <p:nvPr>
            <p:ph type="title"/>
          </p:nvPr>
        </p:nvSpPr>
        <p:spPr>
          <a:xfrm>
            <a:off x="510450" y="2057400"/>
            <a:ext cx="8123100" cy="778800"/>
          </a:xfrm>
          <a:prstGeom prst="rect">
            <a:avLst/>
          </a:prstGeom>
        </p:spPr>
        <p:txBody>
          <a:bodyPr spcFirstLastPara="1" wrap="square" lIns="91425" tIns="91425" rIns="91425" bIns="91425" anchor="b" anchorCtr="0">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7" name="Google Shape;17;p3"/>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matchingName="Title and body">
  <p:cSld name="TITLE_AND_BODY">
    <p:spTree>
      <p:nvGrpSpPr>
        <p:cNvPr id="18" name="Shape 18"/>
        <p:cNvGrpSpPr/>
        <p:nvPr/>
      </p:nvGrpSpPr>
      <p:grpSpPr>
        <a:xfrm>
          <a:off x="0" y="0"/>
          <a:ext cx="0" cy="0"/>
          <a:chOff x="0" y="0"/>
          <a:chExt cx="0" cy="0"/>
        </a:xfrm>
      </p:grpSpPr>
      <p:sp>
        <p:nvSpPr>
          <p:cNvPr id="19" name="Google Shape;19;p4"/>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 name="Google Shape;20;p4"/>
          <p:cNvSpPr txBox="1"/>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1" name="Google Shape;21;p4"/>
          <p:cNvSpPr txBox="1"/>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p:txBody>
      </p:sp>
      <p:sp>
        <p:nvSpPr>
          <p:cNvPr id="22" name="Google Shape;22;p4"/>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matchingName="Title and two columns">
  <p:cSld name="TITLE_AND_TWO_COLUMNS">
    <p:spTree>
      <p:nvGrpSpPr>
        <p:cNvPr id="23" name="Shape 23"/>
        <p:cNvGrpSpPr/>
        <p:nvPr/>
      </p:nvGrpSpPr>
      <p:grpSpPr>
        <a:xfrm>
          <a:off x="0" y="0"/>
          <a:ext cx="0" cy="0"/>
          <a:chOff x="0" y="0"/>
          <a:chExt cx="0" cy="0"/>
        </a:xfrm>
      </p:grpSpPr>
      <p:sp>
        <p:nvSpPr>
          <p:cNvPr id="24" name="Google Shape;24;p5"/>
          <p:cNvSpPr txBox="1"/>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5" name="Google Shape;25;p5"/>
          <p:cNvSpPr txBox="1"/>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p:txBody>
      </p:sp>
      <p:sp>
        <p:nvSpPr>
          <p:cNvPr id="26" name="Google Shape;26;p5"/>
          <p:cNvSpPr txBox="1"/>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p:txBody>
      </p:sp>
      <p:sp>
        <p:nvSpPr>
          <p:cNvPr id="27" name="Google Shape;27;p5"/>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matchingName="Title only">
  <p:cSld name="TITLE_ONLY">
    <p:spTree>
      <p:nvGrpSpPr>
        <p:cNvPr id="28" name="Shape 28"/>
        <p:cNvGrpSpPr/>
        <p:nvPr/>
      </p:nvGrpSpPr>
      <p:grpSpPr>
        <a:xfrm>
          <a:off x="0" y="0"/>
          <a:ext cx="0" cy="0"/>
          <a:chOff x="0" y="0"/>
          <a:chExt cx="0" cy="0"/>
        </a:xfrm>
      </p:grpSpPr>
      <p:sp>
        <p:nvSpPr>
          <p:cNvPr id="29" name="Google Shape;29;p6"/>
          <p:cNvSpPr txBox="1"/>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0" name="Google Shape;30;p6"/>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31" name="Shape 31"/>
        <p:cNvGrpSpPr/>
        <p:nvPr/>
      </p:nvGrpSpPr>
      <p:grpSpPr>
        <a:xfrm>
          <a:off x="0" y="0"/>
          <a:ext cx="0" cy="0"/>
          <a:chOff x="0" y="0"/>
          <a:chExt cx="0" cy="0"/>
        </a:xfrm>
      </p:grpSpPr>
      <p:sp>
        <p:nvSpPr>
          <p:cNvPr id="32" name="Google Shape;32;p7"/>
          <p:cNvSpPr txBox="1"/>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3" name="Google Shape;33;p7"/>
          <p:cNvSpPr txBox="1"/>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p:txBody>
      </p:sp>
      <p:sp>
        <p:nvSpPr>
          <p:cNvPr id="34" name="Google Shape;34;p7"/>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2"/>
        </a:solidFill>
        <a:effectLst/>
      </p:bgPr>
    </p:bg>
    <p:spTree>
      <p:nvGrpSpPr>
        <p:cNvPr id="35" name="Shape 35"/>
        <p:cNvGrpSpPr/>
        <p:nvPr/>
      </p:nvGrpSpPr>
      <p:grpSpPr>
        <a:xfrm>
          <a:off x="0" y="0"/>
          <a:ext cx="0" cy="0"/>
          <a:chOff x="0" y="0"/>
          <a:chExt cx="0" cy="0"/>
        </a:xfrm>
      </p:grpSpPr>
      <p:sp>
        <p:nvSpPr>
          <p:cNvPr id="36" name="Google Shape;36;p8"/>
          <p:cNvSpPr txBox="1"/>
          <p:nvPr>
            <p:ph type="title"/>
          </p:nvPr>
        </p:nvSpPr>
        <p:spPr>
          <a:xfrm>
            <a:off x="490250" y="526350"/>
            <a:ext cx="57975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7" name="Google Shape;37;p8"/>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38" name="Shape 38"/>
        <p:cNvGrpSpPr/>
        <p:nvPr/>
      </p:nvGrpSpPr>
      <p:grpSpPr>
        <a:xfrm>
          <a:off x="0" y="0"/>
          <a:ext cx="0" cy="0"/>
          <a:chOff x="0" y="0"/>
          <a:chExt cx="0" cy="0"/>
        </a:xfrm>
      </p:grpSpPr>
      <p:sp>
        <p:nvSpPr>
          <p:cNvPr id="39" name="Google Shape;39;p9"/>
          <p:cNvSpPr/>
          <p:nvPr/>
        </p:nvSpPr>
        <p:spPr>
          <a:xfrm>
            <a:off x="4572000" y="7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40" name="Google Shape;40;p9"/>
          <p:cNvCxnSpPr/>
          <p:nvPr/>
        </p:nvCxnSpPr>
        <p:spPr>
          <a:xfrm>
            <a:off x="5029675" y="4495500"/>
            <a:ext cx="468300" cy="0"/>
          </a:xfrm>
          <a:prstGeom prst="straightConnector1">
            <a:avLst/>
          </a:prstGeom>
          <a:noFill/>
          <a:ln w="19050" cap="flat" cmpd="sng">
            <a:solidFill>
              <a:schemeClr val="lt2"/>
            </a:solidFill>
            <a:prstDash val="solid"/>
            <a:round/>
            <a:headEnd type="none" w="sm" len="sm"/>
            <a:tailEnd type="none" w="sm" len="sm"/>
          </a:ln>
        </p:spPr>
      </p:cxnSp>
      <p:sp>
        <p:nvSpPr>
          <p:cNvPr id="41" name="Google Shape;41;p9"/>
          <p:cNvSpPr txBox="1"/>
          <p:nvPr>
            <p:ph type="title"/>
          </p:nvPr>
        </p:nvSpPr>
        <p:spPr>
          <a:xfrm>
            <a:off x="265500" y="1205825"/>
            <a:ext cx="4045200" cy="15096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2" name="Google Shape;42;p9"/>
          <p:cNvSpPr txBox="1"/>
          <p:nvPr>
            <p:ph type="subTitle" idx="1"/>
          </p:nvPr>
        </p:nvSpPr>
        <p:spPr>
          <a:xfrm>
            <a:off x="265500" y="2769001"/>
            <a:ext cx="4045200" cy="13455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3" name="Google Shape;43;p9"/>
          <p:cNvSpPr txBox="1"/>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0"/>
              </a:spcBef>
              <a:spcAft>
                <a:spcPts val="0"/>
              </a:spcAft>
              <a:buClr>
                <a:schemeClr val="lt1"/>
              </a:buClr>
              <a:buSzPts val="1400"/>
              <a:buChar char="○"/>
              <a:defRPr>
                <a:solidFill>
                  <a:schemeClr val="lt1"/>
                </a:solidFill>
              </a:defRPr>
            </a:lvl2pPr>
            <a:lvl3pPr marL="1371600" lvl="2" indent="-317500">
              <a:spcBef>
                <a:spcPts val="0"/>
              </a:spcBef>
              <a:spcAft>
                <a:spcPts val="0"/>
              </a:spcAft>
              <a:buClr>
                <a:schemeClr val="lt1"/>
              </a:buClr>
              <a:buSzPts val="1400"/>
              <a:buChar char="■"/>
              <a:defRPr>
                <a:solidFill>
                  <a:schemeClr val="lt1"/>
                </a:solidFill>
              </a:defRPr>
            </a:lvl3pPr>
            <a:lvl4pPr marL="1828800" lvl="3" indent="-317500">
              <a:spcBef>
                <a:spcPts val="0"/>
              </a:spcBef>
              <a:spcAft>
                <a:spcPts val="0"/>
              </a:spcAft>
              <a:buClr>
                <a:schemeClr val="lt1"/>
              </a:buClr>
              <a:buSzPts val="1400"/>
              <a:buChar char="●"/>
              <a:defRPr>
                <a:solidFill>
                  <a:schemeClr val="lt1"/>
                </a:solidFill>
              </a:defRPr>
            </a:lvl4pPr>
            <a:lvl5pPr marL="2286000" lvl="4" indent="-317500">
              <a:spcBef>
                <a:spcPts val="0"/>
              </a:spcBef>
              <a:spcAft>
                <a:spcPts val="0"/>
              </a:spcAft>
              <a:buClr>
                <a:schemeClr val="lt1"/>
              </a:buClr>
              <a:buSzPts val="1400"/>
              <a:buChar char="○"/>
              <a:defRPr>
                <a:solidFill>
                  <a:schemeClr val="lt1"/>
                </a:solidFill>
              </a:defRPr>
            </a:lvl5pPr>
            <a:lvl6pPr marL="2743200" lvl="5" indent="-317500">
              <a:spcBef>
                <a:spcPts val="0"/>
              </a:spcBef>
              <a:spcAft>
                <a:spcPts val="0"/>
              </a:spcAft>
              <a:buClr>
                <a:schemeClr val="lt1"/>
              </a:buClr>
              <a:buSzPts val="1400"/>
              <a:buChar char="■"/>
              <a:defRPr>
                <a:solidFill>
                  <a:schemeClr val="lt1"/>
                </a:solidFill>
              </a:defRPr>
            </a:lvl6pPr>
            <a:lvl7pPr marL="3200400" lvl="6" indent="-317500">
              <a:spcBef>
                <a:spcPts val="0"/>
              </a:spcBef>
              <a:spcAft>
                <a:spcPts val="0"/>
              </a:spcAft>
              <a:buClr>
                <a:schemeClr val="lt1"/>
              </a:buClr>
              <a:buSzPts val="1400"/>
              <a:buChar char="●"/>
              <a:defRPr>
                <a:solidFill>
                  <a:schemeClr val="lt1"/>
                </a:solidFill>
              </a:defRPr>
            </a:lvl7pPr>
            <a:lvl8pPr marL="3657600" lvl="7" indent="-317500">
              <a:spcBef>
                <a:spcPts val="0"/>
              </a:spcBef>
              <a:spcAft>
                <a:spcPts val="0"/>
              </a:spcAft>
              <a:buClr>
                <a:schemeClr val="lt1"/>
              </a:buClr>
              <a:buSzPts val="1400"/>
              <a:buChar char="○"/>
              <a:defRPr>
                <a:solidFill>
                  <a:schemeClr val="lt1"/>
                </a:solidFill>
              </a:defRPr>
            </a:lvl8pPr>
            <a:lvl9pPr marL="4114800" lvl="8" indent="-317500">
              <a:spcBef>
                <a:spcPts val="0"/>
              </a:spcBef>
              <a:spcAft>
                <a:spcPts val="0"/>
              </a:spcAft>
              <a:buClr>
                <a:schemeClr val="lt1"/>
              </a:buClr>
              <a:buSzPts val="1400"/>
              <a:buChar char="■"/>
              <a:defRPr>
                <a:solidFill>
                  <a:schemeClr val="lt1"/>
                </a:solidFill>
              </a:defRPr>
            </a:lvl9pPr>
          </a:lstStyle>
          <a:p/>
        </p:txBody>
      </p:sp>
      <p:sp>
        <p:nvSpPr>
          <p:cNvPr id="44" name="Google Shape;44;p9"/>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45" name="Shape 45"/>
        <p:cNvGrpSpPr/>
        <p:nvPr/>
      </p:nvGrpSpPr>
      <p:grpSpPr>
        <a:xfrm>
          <a:off x="0" y="0"/>
          <a:ext cx="0" cy="0"/>
          <a:chOff x="0" y="0"/>
          <a:chExt cx="0" cy="0"/>
        </a:xfrm>
      </p:grpSpPr>
      <p:sp>
        <p:nvSpPr>
          <p:cNvPr id="46" name="Google Shape;46;p10"/>
          <p:cNvSpPr txBox="1"/>
          <p:nvPr>
            <p:ph type="body" idx="1"/>
          </p:nvPr>
        </p:nvSpPr>
        <p:spPr>
          <a:xfrm>
            <a:off x="311700" y="4236825"/>
            <a:ext cx="5998800" cy="5988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2100"/>
              <a:buNone/>
              <a:defRPr sz="2100"/>
            </a:lvl1pPr>
          </a:lstStyle>
          <a:p/>
        </p:txBody>
      </p:sp>
      <p:sp>
        <p:nvSpPr>
          <p:cNvPr id="47" name="Google Shape;47;p10"/>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Font typeface="Proxima Nova" panose="02000506030000020004"/>
              <a:buNone/>
              <a:defRPr sz="2800">
                <a:solidFill>
                  <a:schemeClr val="dk1"/>
                </a:solidFill>
                <a:latin typeface="Proxima Nova" panose="02000506030000020004"/>
                <a:ea typeface="Proxima Nova" panose="02000506030000020004"/>
                <a:cs typeface="Proxima Nova" panose="02000506030000020004"/>
                <a:sym typeface="Proxima Nova" panose="02000506030000020004"/>
              </a:defRPr>
            </a:lvl1pPr>
            <a:lvl2pPr lvl="1">
              <a:spcBef>
                <a:spcPts val="0"/>
              </a:spcBef>
              <a:spcAft>
                <a:spcPts val="0"/>
              </a:spcAft>
              <a:buClr>
                <a:schemeClr val="dk1"/>
              </a:buClr>
              <a:buSzPts val="2800"/>
              <a:buFont typeface="Proxima Nova" panose="02000506030000020004"/>
              <a:buNone/>
              <a:defRPr sz="2800">
                <a:solidFill>
                  <a:schemeClr val="dk1"/>
                </a:solidFill>
                <a:latin typeface="Proxima Nova" panose="02000506030000020004"/>
                <a:ea typeface="Proxima Nova" panose="02000506030000020004"/>
                <a:cs typeface="Proxima Nova" panose="02000506030000020004"/>
                <a:sym typeface="Proxima Nova" panose="02000506030000020004"/>
              </a:defRPr>
            </a:lvl2pPr>
            <a:lvl3pPr lvl="2">
              <a:spcBef>
                <a:spcPts val="0"/>
              </a:spcBef>
              <a:spcAft>
                <a:spcPts val="0"/>
              </a:spcAft>
              <a:buClr>
                <a:schemeClr val="dk1"/>
              </a:buClr>
              <a:buSzPts val="2800"/>
              <a:buFont typeface="Proxima Nova" panose="02000506030000020004"/>
              <a:buNone/>
              <a:defRPr sz="2800">
                <a:solidFill>
                  <a:schemeClr val="dk1"/>
                </a:solidFill>
                <a:latin typeface="Proxima Nova" panose="02000506030000020004"/>
                <a:ea typeface="Proxima Nova" panose="02000506030000020004"/>
                <a:cs typeface="Proxima Nova" panose="02000506030000020004"/>
                <a:sym typeface="Proxima Nova" panose="02000506030000020004"/>
              </a:defRPr>
            </a:lvl3pPr>
            <a:lvl4pPr lvl="3">
              <a:spcBef>
                <a:spcPts val="0"/>
              </a:spcBef>
              <a:spcAft>
                <a:spcPts val="0"/>
              </a:spcAft>
              <a:buClr>
                <a:schemeClr val="dk1"/>
              </a:buClr>
              <a:buSzPts val="2800"/>
              <a:buFont typeface="Proxima Nova" panose="02000506030000020004"/>
              <a:buNone/>
              <a:defRPr sz="2800">
                <a:solidFill>
                  <a:schemeClr val="dk1"/>
                </a:solidFill>
                <a:latin typeface="Proxima Nova" panose="02000506030000020004"/>
                <a:ea typeface="Proxima Nova" panose="02000506030000020004"/>
                <a:cs typeface="Proxima Nova" panose="02000506030000020004"/>
                <a:sym typeface="Proxima Nova" panose="02000506030000020004"/>
              </a:defRPr>
            </a:lvl4pPr>
            <a:lvl5pPr lvl="4">
              <a:spcBef>
                <a:spcPts val="0"/>
              </a:spcBef>
              <a:spcAft>
                <a:spcPts val="0"/>
              </a:spcAft>
              <a:buClr>
                <a:schemeClr val="dk1"/>
              </a:buClr>
              <a:buSzPts val="2800"/>
              <a:buFont typeface="Proxima Nova" panose="02000506030000020004"/>
              <a:buNone/>
              <a:defRPr sz="2800">
                <a:solidFill>
                  <a:schemeClr val="dk1"/>
                </a:solidFill>
                <a:latin typeface="Proxima Nova" panose="02000506030000020004"/>
                <a:ea typeface="Proxima Nova" panose="02000506030000020004"/>
                <a:cs typeface="Proxima Nova" panose="02000506030000020004"/>
                <a:sym typeface="Proxima Nova" panose="02000506030000020004"/>
              </a:defRPr>
            </a:lvl5pPr>
            <a:lvl6pPr lvl="5">
              <a:spcBef>
                <a:spcPts val="0"/>
              </a:spcBef>
              <a:spcAft>
                <a:spcPts val="0"/>
              </a:spcAft>
              <a:buClr>
                <a:schemeClr val="dk1"/>
              </a:buClr>
              <a:buSzPts val="2800"/>
              <a:buFont typeface="Proxima Nova" panose="02000506030000020004"/>
              <a:buNone/>
              <a:defRPr sz="2800">
                <a:solidFill>
                  <a:schemeClr val="dk1"/>
                </a:solidFill>
                <a:latin typeface="Proxima Nova" panose="02000506030000020004"/>
                <a:ea typeface="Proxima Nova" panose="02000506030000020004"/>
                <a:cs typeface="Proxima Nova" panose="02000506030000020004"/>
                <a:sym typeface="Proxima Nova" panose="02000506030000020004"/>
              </a:defRPr>
            </a:lvl6pPr>
            <a:lvl7pPr lvl="6">
              <a:spcBef>
                <a:spcPts val="0"/>
              </a:spcBef>
              <a:spcAft>
                <a:spcPts val="0"/>
              </a:spcAft>
              <a:buClr>
                <a:schemeClr val="dk1"/>
              </a:buClr>
              <a:buSzPts val="2800"/>
              <a:buFont typeface="Proxima Nova" panose="02000506030000020004"/>
              <a:buNone/>
              <a:defRPr sz="2800">
                <a:solidFill>
                  <a:schemeClr val="dk1"/>
                </a:solidFill>
                <a:latin typeface="Proxima Nova" panose="02000506030000020004"/>
                <a:ea typeface="Proxima Nova" panose="02000506030000020004"/>
                <a:cs typeface="Proxima Nova" panose="02000506030000020004"/>
                <a:sym typeface="Proxima Nova" panose="02000506030000020004"/>
              </a:defRPr>
            </a:lvl7pPr>
            <a:lvl8pPr lvl="7">
              <a:spcBef>
                <a:spcPts val="0"/>
              </a:spcBef>
              <a:spcAft>
                <a:spcPts val="0"/>
              </a:spcAft>
              <a:buClr>
                <a:schemeClr val="dk1"/>
              </a:buClr>
              <a:buSzPts val="2800"/>
              <a:buFont typeface="Proxima Nova" panose="02000506030000020004"/>
              <a:buNone/>
              <a:defRPr sz="2800">
                <a:solidFill>
                  <a:schemeClr val="dk1"/>
                </a:solidFill>
                <a:latin typeface="Proxima Nova" panose="02000506030000020004"/>
                <a:ea typeface="Proxima Nova" panose="02000506030000020004"/>
                <a:cs typeface="Proxima Nova" panose="02000506030000020004"/>
                <a:sym typeface="Proxima Nova" panose="02000506030000020004"/>
              </a:defRPr>
            </a:lvl8pPr>
            <a:lvl9pPr lvl="8">
              <a:spcBef>
                <a:spcPts val="0"/>
              </a:spcBef>
              <a:spcAft>
                <a:spcPts val="0"/>
              </a:spcAft>
              <a:buClr>
                <a:schemeClr val="dk1"/>
              </a:buClr>
              <a:buSzPts val="2800"/>
              <a:buFont typeface="Proxima Nova" panose="02000506030000020004"/>
              <a:buNone/>
              <a:defRPr sz="2800">
                <a:solidFill>
                  <a:schemeClr val="dk1"/>
                </a:solidFill>
                <a:latin typeface="Proxima Nova" panose="02000506030000020004"/>
                <a:ea typeface="Proxima Nova" panose="02000506030000020004"/>
                <a:cs typeface="Proxima Nova" panose="02000506030000020004"/>
                <a:sym typeface="Proxima Nova" panose="02000506030000020004"/>
              </a:defRPr>
            </a:lvl9pPr>
          </a:lstStyle>
          <a:p/>
        </p:txBody>
      </p:sp>
      <p:sp>
        <p:nvSpPr>
          <p:cNvPr id="7" name="Google Shape;7;p1"/>
          <p:cNvSpPr txBox="1"/>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accent3"/>
              </a:buClr>
              <a:buSzPts val="1800"/>
              <a:buFont typeface="Proxima Nova" panose="02000506030000020004"/>
              <a:buChar char="●"/>
              <a:defRPr sz="1800">
                <a:solidFill>
                  <a:schemeClr val="accent3"/>
                </a:solidFill>
                <a:latin typeface="Proxima Nova" panose="02000506030000020004"/>
                <a:ea typeface="Proxima Nova" panose="02000506030000020004"/>
                <a:cs typeface="Proxima Nova" panose="02000506030000020004"/>
                <a:sym typeface="Proxima Nova" panose="02000506030000020004"/>
              </a:defRPr>
            </a:lvl1pPr>
            <a:lvl2pPr marL="914400" lvl="1" indent="-317500">
              <a:lnSpc>
                <a:spcPct val="115000"/>
              </a:lnSpc>
              <a:spcBef>
                <a:spcPts val="0"/>
              </a:spcBef>
              <a:spcAft>
                <a:spcPts val="0"/>
              </a:spcAft>
              <a:buClr>
                <a:schemeClr val="accent3"/>
              </a:buClr>
              <a:buSzPts val="1400"/>
              <a:buFont typeface="Proxima Nova" panose="02000506030000020004"/>
              <a:buChar char="○"/>
              <a:defRPr>
                <a:solidFill>
                  <a:schemeClr val="accent3"/>
                </a:solidFill>
                <a:latin typeface="Proxima Nova" panose="02000506030000020004"/>
                <a:ea typeface="Proxima Nova" panose="02000506030000020004"/>
                <a:cs typeface="Proxima Nova" panose="02000506030000020004"/>
                <a:sym typeface="Proxima Nova" panose="02000506030000020004"/>
              </a:defRPr>
            </a:lvl2pPr>
            <a:lvl3pPr marL="1371600" lvl="2" indent="-317500">
              <a:lnSpc>
                <a:spcPct val="115000"/>
              </a:lnSpc>
              <a:spcBef>
                <a:spcPts val="0"/>
              </a:spcBef>
              <a:spcAft>
                <a:spcPts val="0"/>
              </a:spcAft>
              <a:buClr>
                <a:schemeClr val="accent3"/>
              </a:buClr>
              <a:buSzPts val="1400"/>
              <a:buFont typeface="Proxima Nova" panose="02000506030000020004"/>
              <a:buChar char="■"/>
              <a:defRPr>
                <a:solidFill>
                  <a:schemeClr val="accent3"/>
                </a:solidFill>
                <a:latin typeface="Proxima Nova" panose="02000506030000020004"/>
                <a:ea typeface="Proxima Nova" panose="02000506030000020004"/>
                <a:cs typeface="Proxima Nova" panose="02000506030000020004"/>
                <a:sym typeface="Proxima Nova" panose="02000506030000020004"/>
              </a:defRPr>
            </a:lvl3pPr>
            <a:lvl4pPr marL="1828800" lvl="3" indent="-317500">
              <a:lnSpc>
                <a:spcPct val="115000"/>
              </a:lnSpc>
              <a:spcBef>
                <a:spcPts val="0"/>
              </a:spcBef>
              <a:spcAft>
                <a:spcPts val="0"/>
              </a:spcAft>
              <a:buClr>
                <a:schemeClr val="accent3"/>
              </a:buClr>
              <a:buSzPts val="1400"/>
              <a:buFont typeface="Proxima Nova" panose="02000506030000020004"/>
              <a:buChar char="●"/>
              <a:defRPr>
                <a:solidFill>
                  <a:schemeClr val="accent3"/>
                </a:solidFill>
                <a:latin typeface="Proxima Nova" panose="02000506030000020004"/>
                <a:ea typeface="Proxima Nova" panose="02000506030000020004"/>
                <a:cs typeface="Proxima Nova" panose="02000506030000020004"/>
                <a:sym typeface="Proxima Nova" panose="02000506030000020004"/>
              </a:defRPr>
            </a:lvl4pPr>
            <a:lvl5pPr marL="2286000" lvl="4" indent="-317500">
              <a:lnSpc>
                <a:spcPct val="115000"/>
              </a:lnSpc>
              <a:spcBef>
                <a:spcPts val="0"/>
              </a:spcBef>
              <a:spcAft>
                <a:spcPts val="0"/>
              </a:spcAft>
              <a:buClr>
                <a:schemeClr val="accent3"/>
              </a:buClr>
              <a:buSzPts val="1400"/>
              <a:buFont typeface="Proxima Nova" panose="02000506030000020004"/>
              <a:buChar char="○"/>
              <a:defRPr>
                <a:solidFill>
                  <a:schemeClr val="accent3"/>
                </a:solidFill>
                <a:latin typeface="Proxima Nova" panose="02000506030000020004"/>
                <a:ea typeface="Proxima Nova" panose="02000506030000020004"/>
                <a:cs typeface="Proxima Nova" panose="02000506030000020004"/>
                <a:sym typeface="Proxima Nova" panose="02000506030000020004"/>
              </a:defRPr>
            </a:lvl5pPr>
            <a:lvl6pPr marL="2743200" lvl="5" indent="-317500">
              <a:lnSpc>
                <a:spcPct val="115000"/>
              </a:lnSpc>
              <a:spcBef>
                <a:spcPts val="0"/>
              </a:spcBef>
              <a:spcAft>
                <a:spcPts val="0"/>
              </a:spcAft>
              <a:buClr>
                <a:schemeClr val="accent3"/>
              </a:buClr>
              <a:buSzPts val="1400"/>
              <a:buFont typeface="Proxima Nova" panose="02000506030000020004"/>
              <a:buChar char="■"/>
              <a:defRPr>
                <a:solidFill>
                  <a:schemeClr val="accent3"/>
                </a:solidFill>
                <a:latin typeface="Proxima Nova" panose="02000506030000020004"/>
                <a:ea typeface="Proxima Nova" panose="02000506030000020004"/>
                <a:cs typeface="Proxima Nova" panose="02000506030000020004"/>
                <a:sym typeface="Proxima Nova" panose="02000506030000020004"/>
              </a:defRPr>
            </a:lvl6pPr>
            <a:lvl7pPr marL="3200400" lvl="6" indent="-317500">
              <a:lnSpc>
                <a:spcPct val="115000"/>
              </a:lnSpc>
              <a:spcBef>
                <a:spcPts val="0"/>
              </a:spcBef>
              <a:spcAft>
                <a:spcPts val="0"/>
              </a:spcAft>
              <a:buClr>
                <a:schemeClr val="accent3"/>
              </a:buClr>
              <a:buSzPts val="1400"/>
              <a:buFont typeface="Proxima Nova" panose="02000506030000020004"/>
              <a:buChar char="●"/>
              <a:defRPr>
                <a:solidFill>
                  <a:schemeClr val="accent3"/>
                </a:solidFill>
                <a:latin typeface="Proxima Nova" panose="02000506030000020004"/>
                <a:ea typeface="Proxima Nova" panose="02000506030000020004"/>
                <a:cs typeface="Proxima Nova" panose="02000506030000020004"/>
                <a:sym typeface="Proxima Nova" panose="02000506030000020004"/>
              </a:defRPr>
            </a:lvl7pPr>
            <a:lvl8pPr marL="3657600" lvl="7" indent="-317500">
              <a:lnSpc>
                <a:spcPct val="115000"/>
              </a:lnSpc>
              <a:spcBef>
                <a:spcPts val="0"/>
              </a:spcBef>
              <a:spcAft>
                <a:spcPts val="0"/>
              </a:spcAft>
              <a:buClr>
                <a:schemeClr val="accent3"/>
              </a:buClr>
              <a:buSzPts val="1400"/>
              <a:buFont typeface="Proxima Nova" panose="02000506030000020004"/>
              <a:buChar char="○"/>
              <a:defRPr>
                <a:solidFill>
                  <a:schemeClr val="accent3"/>
                </a:solidFill>
                <a:latin typeface="Proxima Nova" panose="02000506030000020004"/>
                <a:ea typeface="Proxima Nova" panose="02000506030000020004"/>
                <a:cs typeface="Proxima Nova" panose="02000506030000020004"/>
                <a:sym typeface="Proxima Nova" panose="02000506030000020004"/>
              </a:defRPr>
            </a:lvl8pPr>
            <a:lvl9pPr marL="4114800" lvl="8" indent="-317500">
              <a:lnSpc>
                <a:spcPct val="115000"/>
              </a:lnSpc>
              <a:spcBef>
                <a:spcPts val="0"/>
              </a:spcBef>
              <a:spcAft>
                <a:spcPts val="0"/>
              </a:spcAft>
              <a:buClr>
                <a:schemeClr val="accent3"/>
              </a:buClr>
              <a:buSzPts val="1400"/>
              <a:buFont typeface="Proxima Nova" panose="02000506030000020004"/>
              <a:buChar char="■"/>
              <a:defRPr>
                <a:solidFill>
                  <a:schemeClr val="accent3"/>
                </a:solidFill>
                <a:latin typeface="Proxima Nova" panose="02000506030000020004"/>
                <a:ea typeface="Proxima Nova" panose="02000506030000020004"/>
                <a:cs typeface="Proxima Nova" panose="02000506030000020004"/>
                <a:sym typeface="Proxima Nova" panose="02000506030000020004"/>
              </a:defRPr>
            </a:lvl9pPr>
          </a:lstStyle>
          <a:p/>
        </p:txBody>
      </p:sp>
      <p:sp>
        <p:nvSpPr>
          <p:cNvPr id="8" name="Google Shape;8;p1"/>
          <p:cNvSpPr txBox="1"/>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1"/>
                </a:solidFill>
                <a:latin typeface="Proxima Nova" panose="02000506030000020004"/>
                <a:ea typeface="Proxima Nova" panose="02000506030000020004"/>
                <a:cs typeface="Proxima Nova" panose="02000506030000020004"/>
                <a:sym typeface="Proxima Nova" panose="02000506030000020004"/>
              </a:defRPr>
            </a:lvl1pPr>
            <a:lvl2pPr lvl="1" algn="r">
              <a:buNone/>
              <a:defRPr sz="1000">
                <a:solidFill>
                  <a:schemeClr val="dk1"/>
                </a:solidFill>
                <a:latin typeface="Proxima Nova" panose="02000506030000020004"/>
                <a:ea typeface="Proxima Nova" panose="02000506030000020004"/>
                <a:cs typeface="Proxima Nova" panose="02000506030000020004"/>
                <a:sym typeface="Proxima Nova" panose="02000506030000020004"/>
              </a:defRPr>
            </a:lvl2pPr>
            <a:lvl3pPr lvl="2" algn="r">
              <a:buNone/>
              <a:defRPr sz="1000">
                <a:solidFill>
                  <a:schemeClr val="dk1"/>
                </a:solidFill>
                <a:latin typeface="Proxima Nova" panose="02000506030000020004"/>
                <a:ea typeface="Proxima Nova" panose="02000506030000020004"/>
                <a:cs typeface="Proxima Nova" panose="02000506030000020004"/>
                <a:sym typeface="Proxima Nova" panose="02000506030000020004"/>
              </a:defRPr>
            </a:lvl3pPr>
            <a:lvl4pPr lvl="3" algn="r">
              <a:buNone/>
              <a:defRPr sz="1000">
                <a:solidFill>
                  <a:schemeClr val="dk1"/>
                </a:solidFill>
                <a:latin typeface="Proxima Nova" panose="02000506030000020004"/>
                <a:ea typeface="Proxima Nova" panose="02000506030000020004"/>
                <a:cs typeface="Proxima Nova" panose="02000506030000020004"/>
                <a:sym typeface="Proxima Nova" panose="02000506030000020004"/>
              </a:defRPr>
            </a:lvl4pPr>
            <a:lvl5pPr lvl="4" algn="r">
              <a:buNone/>
              <a:defRPr sz="1000">
                <a:solidFill>
                  <a:schemeClr val="dk1"/>
                </a:solidFill>
                <a:latin typeface="Proxima Nova" panose="02000506030000020004"/>
                <a:ea typeface="Proxima Nova" panose="02000506030000020004"/>
                <a:cs typeface="Proxima Nova" panose="02000506030000020004"/>
                <a:sym typeface="Proxima Nova" panose="02000506030000020004"/>
              </a:defRPr>
            </a:lvl5pPr>
            <a:lvl6pPr lvl="5" algn="r">
              <a:buNone/>
              <a:defRPr sz="1000">
                <a:solidFill>
                  <a:schemeClr val="dk1"/>
                </a:solidFill>
                <a:latin typeface="Proxima Nova" panose="02000506030000020004"/>
                <a:ea typeface="Proxima Nova" panose="02000506030000020004"/>
                <a:cs typeface="Proxima Nova" panose="02000506030000020004"/>
                <a:sym typeface="Proxima Nova" panose="02000506030000020004"/>
              </a:defRPr>
            </a:lvl6pPr>
            <a:lvl7pPr lvl="6" algn="r">
              <a:buNone/>
              <a:defRPr sz="1000">
                <a:solidFill>
                  <a:schemeClr val="dk1"/>
                </a:solidFill>
                <a:latin typeface="Proxima Nova" panose="02000506030000020004"/>
                <a:ea typeface="Proxima Nova" panose="02000506030000020004"/>
                <a:cs typeface="Proxima Nova" panose="02000506030000020004"/>
                <a:sym typeface="Proxima Nova" panose="02000506030000020004"/>
              </a:defRPr>
            </a:lvl7pPr>
            <a:lvl8pPr lvl="7" algn="r">
              <a:buNone/>
              <a:defRPr sz="1000">
                <a:solidFill>
                  <a:schemeClr val="dk1"/>
                </a:solidFill>
                <a:latin typeface="Proxima Nova" panose="02000506030000020004"/>
                <a:ea typeface="Proxima Nova" panose="02000506030000020004"/>
                <a:cs typeface="Proxima Nova" panose="02000506030000020004"/>
                <a:sym typeface="Proxima Nova" panose="02000506030000020004"/>
              </a:defRPr>
            </a:lvl8pPr>
            <a:lvl9pPr lvl="8" algn="r">
              <a:buNone/>
              <a:defRPr sz="1000">
                <a:solidFill>
                  <a:schemeClr val="dk1"/>
                </a:solidFill>
                <a:latin typeface="Proxima Nova" panose="02000506030000020004"/>
                <a:ea typeface="Proxima Nova" panose="02000506030000020004"/>
                <a:cs typeface="Proxima Nova" panose="02000506030000020004"/>
                <a:sym typeface="Proxima Nova" panose="02000506030000020004"/>
              </a:defRPr>
            </a:lvl9pPr>
          </a:lstStyle>
          <a:p>
            <a:pPr marL="0" lvl="0" indent="0" algn="r" rtl="0">
              <a:spcBef>
                <a:spcPts val="0"/>
              </a:spcBef>
              <a:spcAft>
                <a:spcPts val="0"/>
              </a:spcAft>
              <a:buNone/>
            </a:pPr>
            <a:fld id="{00000000-1234-1234-1234-123412341234}" type="slidenum">
              <a:rPr lang="en-GB"/>
            </a:fld>
            <a:endParaRPr lang="en-GB"/>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3.xml"/><Relationship Id="rId1"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3.xml"/><Relationship Id="rId1"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3.xml"/><Relationship Id="rId1"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3.xml"/><Relationship Id="rId1"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3.xml"/><Relationship Id="rId1" Type="http://schemas.openxmlformats.org/officeDocument/2006/relationships/image" Target="../media/image13.png"/></Relationships>
</file>

<file path=ppt/slides/_rels/slide15.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3.xml"/><Relationship Id="rId2" Type="http://schemas.openxmlformats.org/officeDocument/2006/relationships/image" Target="../media/image15.png"/><Relationship Id="rId1" Type="http://schemas.openxmlformats.org/officeDocument/2006/relationships/image" Target="../media/image14.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3.xml"/><Relationship Id="rId1"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3.xml"/><Relationship Id="rId1"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3.xml"/><Relationship Id="rId1" Type="http://schemas.openxmlformats.org/officeDocument/2006/relationships/image" Target="../media/image18.png"/></Relationships>
</file>

<file path=ppt/slides/_rels/slide2.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3.xml"/><Relationship Id="rId2" Type="http://schemas.openxmlformats.org/officeDocument/2006/relationships/image" Target="../media/image2.png"/><Relationship Id="rId1"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3.xml"/><Relationship Id="rId1" Type="http://schemas.openxmlformats.org/officeDocument/2006/relationships/image" Target="../media/image19.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3.xml"/><Relationship Id="rId1"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3.xml"/><Relationship Id="rId1" Type="http://schemas.openxmlformats.org/officeDocument/2006/relationships/image" Target="../media/image4.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3.xml"/><Relationship Id="rId1"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3.xml"/><Relationship Id="rId1"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3.xml"/><Relationship Id="rId1" Type="http://schemas.openxmlformats.org/officeDocument/2006/relationships/image" Target="../media/image7.png"/></Relationships>
</file>

<file path=ppt/slides/_rels/slide9.xml.rels><?xml version="1.0" encoding="UTF-8" standalone="yes"?>
<Relationships xmlns="http://schemas.openxmlformats.org/package/2006/relationships"><Relationship Id="rId5" Type="http://schemas.openxmlformats.org/officeDocument/2006/relationships/notesSlide" Target="../notesSlides/notesSlide9.xml"/><Relationship Id="rId4" Type="http://schemas.openxmlformats.org/officeDocument/2006/relationships/slideLayout" Target="../slideLayouts/slideLayout3.xml"/><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58" name="Shape 58"/>
        <p:cNvGrpSpPr/>
        <p:nvPr/>
      </p:nvGrpSpPr>
      <p:grpSpPr>
        <a:xfrm>
          <a:off x="0" y="0"/>
          <a:ext cx="0" cy="0"/>
          <a:chOff x="0" y="0"/>
          <a:chExt cx="0" cy="0"/>
        </a:xfrm>
      </p:grpSpPr>
      <p:sp>
        <p:nvSpPr>
          <p:cNvPr id="59" name="Google Shape;59;p13"/>
          <p:cNvSpPr txBox="1"/>
          <p:nvPr>
            <p:ph type="ctrTitle"/>
          </p:nvPr>
        </p:nvSpPr>
        <p:spPr>
          <a:xfrm>
            <a:off x="510450" y="1257300"/>
            <a:ext cx="8123100" cy="1588500"/>
          </a:xfrm>
          <a:prstGeom prst="rect">
            <a:avLst/>
          </a:prstGeom>
        </p:spPr>
        <p:txBody>
          <a:bodyPr spcFirstLastPara="1" wrap="square" lIns="91425" tIns="91425" rIns="91425" bIns="91425" anchor="b" anchorCtr="0">
            <a:normAutofit fontScale="90000"/>
          </a:bodyPr>
          <a:lstStyle/>
          <a:p>
            <a:pPr marL="0" lvl="0" indent="0" algn="l" rtl="0">
              <a:lnSpc>
                <a:spcPct val="125000"/>
              </a:lnSpc>
              <a:spcBef>
                <a:spcPts val="2400"/>
              </a:spcBef>
              <a:spcAft>
                <a:spcPts val="0"/>
              </a:spcAft>
              <a:buNone/>
            </a:pPr>
            <a:endParaRPr sz="2300" b="1"/>
          </a:p>
          <a:p>
            <a:pPr marL="0" lvl="0" indent="0" algn="l" rtl="0">
              <a:spcBef>
                <a:spcPts val="1200"/>
              </a:spcBef>
              <a:spcAft>
                <a:spcPts val="0"/>
              </a:spcAft>
              <a:buNone/>
            </a:pPr>
            <a:r>
              <a:rPr lang="en-GB"/>
              <a:t>Exploring Language Grounding for Few-Shot Learning in </a:t>
            </a:r>
            <a:endParaRPr lang="en-GB"/>
          </a:p>
          <a:p>
            <a:pPr marL="0" lvl="0" indent="0" algn="l" rtl="0">
              <a:spcBef>
                <a:spcPts val="0"/>
              </a:spcBef>
              <a:spcAft>
                <a:spcPts val="0"/>
              </a:spcAft>
              <a:buNone/>
            </a:pPr>
            <a:r>
              <a:rPr lang="en-GB"/>
              <a:t>3D Medical Segmentation</a:t>
            </a:r>
            <a:endParaRPr lang="en-GB"/>
          </a:p>
        </p:txBody>
      </p:sp>
      <p:sp>
        <p:nvSpPr>
          <p:cNvPr id="60" name="Google Shape;60;p13"/>
          <p:cNvSpPr txBox="1"/>
          <p:nvPr>
            <p:ph type="subTitle" idx="1"/>
          </p:nvPr>
        </p:nvSpPr>
        <p:spPr>
          <a:xfrm>
            <a:off x="311700" y="3693800"/>
            <a:ext cx="8520600" cy="792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t>Mohammadreza Dorkhah, Yide Ma</a:t>
            </a:r>
            <a:endParaRPr lang="en-GB"/>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64" name="Shape 164"/>
        <p:cNvGrpSpPr/>
        <p:nvPr/>
      </p:nvGrpSpPr>
      <p:grpSpPr>
        <a:xfrm>
          <a:off x="0" y="0"/>
          <a:ext cx="0" cy="0"/>
          <a:chOff x="0" y="0"/>
          <a:chExt cx="0" cy="0"/>
        </a:xfrm>
      </p:grpSpPr>
      <p:sp>
        <p:nvSpPr>
          <p:cNvPr id="165" name="Google Shape;165;p22"/>
          <p:cNvSpPr txBox="1"/>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Dataset</a:t>
            </a:r>
            <a:endParaRPr lang="en-GB"/>
          </a:p>
        </p:txBody>
      </p:sp>
      <p:sp>
        <p:nvSpPr>
          <p:cNvPr id="166" name="Google Shape;166;p22"/>
          <p:cNvSpPr txBox="1"/>
          <p:nvPr>
            <p:ph type="body" idx="1"/>
          </p:nvPr>
        </p:nvSpPr>
        <p:spPr>
          <a:xfrm>
            <a:off x="969750" y="1394900"/>
            <a:ext cx="3834300" cy="2845500"/>
          </a:xfrm>
          <a:prstGeom prst="rect">
            <a:avLst/>
          </a:prstGeom>
        </p:spPr>
        <p:txBody>
          <a:bodyPr spcFirstLastPara="1" wrap="square" lIns="91425" tIns="91425" rIns="91425" bIns="91425" anchor="t" anchorCtr="0">
            <a:normAutofit fontScale="70000"/>
          </a:bodyPr>
          <a:lstStyle/>
          <a:p>
            <a:pPr marL="457200" lvl="0" indent="-299720" algn="l" rtl="0">
              <a:lnSpc>
                <a:spcPct val="150000"/>
              </a:lnSpc>
              <a:spcBef>
                <a:spcPts val="0"/>
              </a:spcBef>
              <a:spcAft>
                <a:spcPts val="0"/>
              </a:spcAft>
              <a:buSzPct val="100000"/>
              <a:buChar char="●"/>
            </a:pPr>
            <a:r>
              <a:rPr lang="en-GB" sz="1600"/>
              <a:t>The Medical Segmentation Decathlon (MSD) is a benchmark dataset for evaluating and comparing the performance of medical image segmentation algorithms. </a:t>
            </a:r>
            <a:endParaRPr sz="1600"/>
          </a:p>
          <a:p>
            <a:pPr marL="457200" lvl="0" indent="-299720" algn="l" rtl="0">
              <a:lnSpc>
                <a:spcPct val="150000"/>
              </a:lnSpc>
              <a:spcBef>
                <a:spcPts val="0"/>
              </a:spcBef>
              <a:spcAft>
                <a:spcPts val="0"/>
              </a:spcAft>
              <a:buSzPct val="100000"/>
              <a:buChar char="●"/>
            </a:pPr>
            <a:r>
              <a:rPr lang="en-GB" sz="1600"/>
              <a:t>It consists of 10 different medical image segmentation tasks covering various anatomical structures</a:t>
            </a:r>
            <a:r>
              <a:rPr lang="en-GB" sz="1600"/>
              <a:t>, imaging modalities, and pathologies</a:t>
            </a:r>
            <a:r>
              <a:rPr lang="en-GB" sz="1600"/>
              <a:t>. </a:t>
            </a:r>
            <a:endParaRPr sz="1600"/>
          </a:p>
          <a:p>
            <a:pPr marL="457200" lvl="0" indent="-299720" algn="l" rtl="0">
              <a:lnSpc>
                <a:spcPct val="150000"/>
              </a:lnSpc>
              <a:spcBef>
                <a:spcPts val="0"/>
              </a:spcBef>
              <a:spcAft>
                <a:spcPts val="0"/>
              </a:spcAft>
              <a:buSzPct val="100000"/>
              <a:buChar char="●"/>
            </a:pPr>
            <a:r>
              <a:rPr lang="en-GB" sz="1600"/>
              <a:t>The dataset contains 3D and 4D CT scans and MRIs with corresponding manual segmentation masks, split into training, validation, and test sets. </a:t>
            </a:r>
            <a:endParaRPr sz="1400"/>
          </a:p>
        </p:txBody>
      </p:sp>
      <p:pic>
        <p:nvPicPr>
          <p:cNvPr id="167" name="Google Shape;167;p22"/>
          <p:cNvPicPr preferRelativeResize="0"/>
          <p:nvPr/>
        </p:nvPicPr>
        <p:blipFill>
          <a:blip r:embed="rId1"/>
          <a:stretch>
            <a:fillRect/>
          </a:stretch>
        </p:blipFill>
        <p:spPr>
          <a:xfrm>
            <a:off x="4876298" y="1181413"/>
            <a:ext cx="4026350" cy="32724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71" name="Shape 171"/>
        <p:cNvGrpSpPr/>
        <p:nvPr/>
      </p:nvGrpSpPr>
      <p:grpSpPr>
        <a:xfrm>
          <a:off x="0" y="0"/>
          <a:ext cx="0" cy="0"/>
          <a:chOff x="0" y="0"/>
          <a:chExt cx="0" cy="0"/>
        </a:xfrm>
      </p:grpSpPr>
      <p:sp>
        <p:nvSpPr>
          <p:cNvPr id="172" name="Google Shape;172;p23"/>
          <p:cNvSpPr txBox="1"/>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Data</a:t>
            </a:r>
            <a:endParaRPr lang="en-GB"/>
          </a:p>
        </p:txBody>
      </p:sp>
      <p:sp>
        <p:nvSpPr>
          <p:cNvPr id="173" name="Google Shape;173;p23"/>
          <p:cNvSpPr txBox="1"/>
          <p:nvPr>
            <p:ph type="body" idx="1"/>
          </p:nvPr>
        </p:nvSpPr>
        <p:spPr>
          <a:xfrm>
            <a:off x="969750" y="1394900"/>
            <a:ext cx="3762000" cy="2903400"/>
          </a:xfrm>
          <a:prstGeom prst="rect">
            <a:avLst/>
          </a:prstGeom>
        </p:spPr>
        <p:txBody>
          <a:bodyPr spcFirstLastPara="1" wrap="square" lIns="91425" tIns="91425" rIns="91425" bIns="91425" anchor="t" anchorCtr="0">
            <a:normAutofit fontScale="92500" lnSpcReduction="20000"/>
          </a:bodyPr>
          <a:lstStyle/>
          <a:p>
            <a:pPr marL="457200" lvl="0" indent="-322580" algn="l" rtl="0">
              <a:lnSpc>
                <a:spcPct val="150000"/>
              </a:lnSpc>
              <a:spcBef>
                <a:spcPts val="0"/>
              </a:spcBef>
              <a:spcAft>
                <a:spcPts val="0"/>
              </a:spcAft>
              <a:buSzPct val="100000"/>
              <a:buChar char="●"/>
            </a:pPr>
            <a:r>
              <a:rPr lang="en-GB" sz="1600"/>
              <a:t>We used only CT (Computed Tomography) images (947 images) belonging to the Liver, Lung, Pancreas, </a:t>
            </a:r>
            <a:r>
              <a:rPr lang="en-GB" sz="1600"/>
              <a:t>Colon, </a:t>
            </a:r>
            <a:r>
              <a:rPr lang="en-GB" sz="1600"/>
              <a:t>Hepatic Vessel, and Spleen for training and testing the model. </a:t>
            </a:r>
            <a:endParaRPr sz="1600"/>
          </a:p>
          <a:p>
            <a:pPr marL="457200" lvl="0" indent="-322580" algn="l" rtl="0">
              <a:lnSpc>
                <a:spcPct val="150000"/>
              </a:lnSpc>
              <a:spcBef>
                <a:spcPts val="0"/>
              </a:spcBef>
              <a:spcAft>
                <a:spcPts val="0"/>
              </a:spcAft>
              <a:buSzPct val="100000"/>
              <a:buChar char="●"/>
            </a:pPr>
            <a:r>
              <a:rPr lang="en-GB" sz="1600"/>
              <a:t>The Spleen was excluded from the training set and reserved for </a:t>
            </a:r>
            <a:r>
              <a:rPr lang="en-GB" sz="1600"/>
              <a:t>zero</a:t>
            </a:r>
            <a:r>
              <a:rPr lang="en-GB" sz="1600"/>
              <a:t>-shot and few-shot experiments.</a:t>
            </a:r>
            <a:endParaRPr sz="1600"/>
          </a:p>
        </p:txBody>
      </p:sp>
      <p:pic>
        <p:nvPicPr>
          <p:cNvPr id="174" name="Google Shape;174;p23"/>
          <p:cNvPicPr preferRelativeResize="0"/>
          <p:nvPr/>
        </p:nvPicPr>
        <p:blipFill>
          <a:blip r:embed="rId1"/>
          <a:stretch>
            <a:fillRect/>
          </a:stretch>
        </p:blipFill>
        <p:spPr>
          <a:xfrm>
            <a:off x="4970718" y="1078124"/>
            <a:ext cx="3630456" cy="3421450"/>
          </a:xfrm>
          <a:prstGeom prst="rect">
            <a:avLst/>
          </a:prstGeom>
          <a:noFill/>
          <a:ln>
            <a:noFill/>
          </a:ln>
        </p:spPr>
      </p:pic>
      <p:sp>
        <p:nvSpPr>
          <p:cNvPr id="175" name="Google Shape;175;p23"/>
          <p:cNvSpPr/>
          <p:nvPr/>
        </p:nvSpPr>
        <p:spPr>
          <a:xfrm>
            <a:off x="8601175" y="2427275"/>
            <a:ext cx="93900" cy="572700"/>
          </a:xfrm>
          <a:prstGeom prst="rightBrace">
            <a:avLst>
              <a:gd name="adj1" fmla="val 50000"/>
              <a:gd name="adj2"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6" name="Google Shape;176;p23"/>
          <p:cNvSpPr txBox="1"/>
          <p:nvPr/>
        </p:nvSpPr>
        <p:spPr>
          <a:xfrm>
            <a:off x="8631200" y="2559725"/>
            <a:ext cx="6084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800" b="1">
                <a:latin typeface="Proxima Nova" panose="02000506030000020004"/>
                <a:ea typeface="Proxima Nova" panose="02000506030000020004"/>
                <a:cs typeface="Proxima Nova" panose="02000506030000020004"/>
                <a:sym typeface="Proxima Nova" panose="02000506030000020004"/>
              </a:rPr>
              <a:t>Unseen</a:t>
            </a:r>
            <a:endParaRPr sz="800" b="1">
              <a:latin typeface="Proxima Nova" panose="02000506030000020004"/>
              <a:ea typeface="Proxima Nova" panose="02000506030000020004"/>
              <a:cs typeface="Proxima Nova" panose="02000506030000020004"/>
              <a:sym typeface="Proxima Nova" panose="02000506030000020004"/>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80" name="Shape 180"/>
        <p:cNvGrpSpPr/>
        <p:nvPr/>
      </p:nvGrpSpPr>
      <p:grpSpPr>
        <a:xfrm>
          <a:off x="0" y="0"/>
          <a:ext cx="0" cy="0"/>
          <a:chOff x="0" y="0"/>
          <a:chExt cx="0" cy="0"/>
        </a:xfrm>
      </p:grpSpPr>
      <p:sp>
        <p:nvSpPr>
          <p:cNvPr id="181" name="Google Shape;181;p24"/>
          <p:cNvSpPr txBox="1"/>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Class </a:t>
            </a:r>
            <a:r>
              <a:rPr lang="en-GB"/>
              <a:t>Distribution</a:t>
            </a:r>
            <a:endParaRPr lang="en-GB"/>
          </a:p>
        </p:txBody>
      </p:sp>
      <p:pic>
        <p:nvPicPr>
          <p:cNvPr id="182" name="Google Shape;182;p24"/>
          <p:cNvPicPr preferRelativeResize="0"/>
          <p:nvPr/>
        </p:nvPicPr>
        <p:blipFill>
          <a:blip r:embed="rId1"/>
          <a:stretch>
            <a:fillRect/>
          </a:stretch>
        </p:blipFill>
        <p:spPr>
          <a:xfrm>
            <a:off x="1970650" y="1017725"/>
            <a:ext cx="5202725" cy="38209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86" name="Shape 186"/>
        <p:cNvGrpSpPr/>
        <p:nvPr/>
      </p:nvGrpSpPr>
      <p:grpSpPr>
        <a:xfrm>
          <a:off x="0" y="0"/>
          <a:ext cx="0" cy="0"/>
          <a:chOff x="0" y="0"/>
          <a:chExt cx="0" cy="0"/>
        </a:xfrm>
      </p:grpSpPr>
      <p:sp>
        <p:nvSpPr>
          <p:cNvPr id="187" name="Google Shape;187;p25"/>
          <p:cNvSpPr txBox="1"/>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Training</a:t>
            </a:r>
            <a:endParaRPr lang="en-GB"/>
          </a:p>
        </p:txBody>
      </p:sp>
      <p:pic>
        <p:nvPicPr>
          <p:cNvPr id="188" name="Google Shape;188;p25"/>
          <p:cNvPicPr preferRelativeResize="0"/>
          <p:nvPr/>
        </p:nvPicPr>
        <p:blipFill>
          <a:blip r:embed="rId1"/>
          <a:stretch>
            <a:fillRect/>
          </a:stretch>
        </p:blipFill>
        <p:spPr>
          <a:xfrm>
            <a:off x="2975050" y="795625"/>
            <a:ext cx="5976224" cy="3676050"/>
          </a:xfrm>
          <a:prstGeom prst="rect">
            <a:avLst/>
          </a:prstGeom>
          <a:noFill/>
          <a:ln>
            <a:noFill/>
          </a:ln>
        </p:spPr>
      </p:pic>
      <p:sp>
        <p:nvSpPr>
          <p:cNvPr id="189" name="Google Shape;189;p25"/>
          <p:cNvSpPr txBox="1"/>
          <p:nvPr>
            <p:ph type="body" idx="1"/>
          </p:nvPr>
        </p:nvSpPr>
        <p:spPr>
          <a:xfrm>
            <a:off x="686300" y="1394900"/>
            <a:ext cx="2109300" cy="2484300"/>
          </a:xfrm>
          <a:prstGeom prst="rect">
            <a:avLst/>
          </a:prstGeom>
        </p:spPr>
        <p:txBody>
          <a:bodyPr spcFirstLastPara="1" wrap="square" lIns="91425" tIns="91425" rIns="91425" bIns="91425" anchor="t" anchorCtr="0">
            <a:normAutofit fontScale="70000" lnSpcReduction="20000"/>
          </a:bodyPr>
          <a:lstStyle/>
          <a:p>
            <a:pPr marL="457200" lvl="0" indent="-299720" algn="l" rtl="0">
              <a:lnSpc>
                <a:spcPct val="150000"/>
              </a:lnSpc>
              <a:spcBef>
                <a:spcPts val="0"/>
              </a:spcBef>
              <a:spcAft>
                <a:spcPts val="0"/>
              </a:spcAft>
              <a:buSzPct val="100000"/>
              <a:buChar char="●"/>
            </a:pPr>
            <a:r>
              <a:rPr lang="en-GB" sz="1600"/>
              <a:t>Environment: Google Colab Pro+</a:t>
            </a:r>
            <a:endParaRPr sz="1600"/>
          </a:p>
          <a:p>
            <a:pPr marL="457200" lvl="0" indent="-299720" algn="l" rtl="0">
              <a:lnSpc>
                <a:spcPct val="150000"/>
              </a:lnSpc>
              <a:spcBef>
                <a:spcPts val="0"/>
              </a:spcBef>
              <a:spcAft>
                <a:spcPts val="0"/>
              </a:spcAft>
              <a:buSzPct val="100000"/>
              <a:buChar char="●"/>
            </a:pPr>
            <a:r>
              <a:rPr lang="en-GB" sz="1600"/>
              <a:t>GPU: NVIDIA A100 with 40 GB of memory</a:t>
            </a:r>
            <a:endParaRPr sz="1600"/>
          </a:p>
          <a:p>
            <a:pPr marL="457200" lvl="0" indent="-299720" algn="l" rtl="0">
              <a:lnSpc>
                <a:spcPct val="150000"/>
              </a:lnSpc>
              <a:spcBef>
                <a:spcPts val="0"/>
              </a:spcBef>
              <a:spcAft>
                <a:spcPts val="0"/>
              </a:spcAft>
              <a:buSzPct val="100000"/>
              <a:buChar char="●"/>
            </a:pPr>
            <a:r>
              <a:rPr lang="en-GB" sz="1600"/>
              <a:t>Batch size: 1</a:t>
            </a:r>
            <a:endParaRPr sz="1600"/>
          </a:p>
          <a:p>
            <a:pPr marL="457200" lvl="0" indent="-299720" algn="l" rtl="0">
              <a:lnSpc>
                <a:spcPct val="150000"/>
              </a:lnSpc>
              <a:spcBef>
                <a:spcPts val="0"/>
              </a:spcBef>
              <a:spcAft>
                <a:spcPts val="0"/>
              </a:spcAft>
              <a:buSzPct val="100000"/>
              <a:buChar char="●"/>
            </a:pPr>
            <a:r>
              <a:rPr lang="en-GB" sz="1600"/>
              <a:t>Number of epochs: 11</a:t>
            </a:r>
            <a:endParaRPr sz="1600"/>
          </a:p>
          <a:p>
            <a:pPr marL="457200" lvl="0" indent="-299720" algn="l" rtl="0">
              <a:lnSpc>
                <a:spcPct val="150000"/>
              </a:lnSpc>
              <a:spcBef>
                <a:spcPts val="0"/>
              </a:spcBef>
              <a:spcAft>
                <a:spcPts val="0"/>
              </a:spcAft>
              <a:buSzPct val="100000"/>
              <a:buChar char="●"/>
            </a:pPr>
            <a:r>
              <a:rPr lang="en-GB" sz="1600"/>
              <a:t>Optimizer: AdamW</a:t>
            </a:r>
            <a:endParaRPr sz="1600"/>
          </a:p>
          <a:p>
            <a:pPr marL="457200" lvl="0" indent="-299720" algn="l" rtl="0">
              <a:lnSpc>
                <a:spcPct val="150000"/>
              </a:lnSpc>
              <a:spcBef>
                <a:spcPts val="0"/>
              </a:spcBef>
              <a:spcAft>
                <a:spcPts val="0"/>
              </a:spcAft>
              <a:buSzPct val="100000"/>
              <a:buChar char="●"/>
            </a:pPr>
            <a:r>
              <a:rPr lang="en-GB" sz="1600"/>
              <a:t>Loss: Cross Entropy</a:t>
            </a:r>
            <a:endParaRPr sz="1600"/>
          </a:p>
          <a:p>
            <a:pPr marL="457200" lvl="0" indent="-299720" algn="l" rtl="0">
              <a:lnSpc>
                <a:spcPct val="150000"/>
              </a:lnSpc>
              <a:spcBef>
                <a:spcPts val="0"/>
              </a:spcBef>
              <a:spcAft>
                <a:spcPts val="0"/>
              </a:spcAft>
              <a:buSzPct val="100000"/>
              <a:buChar char="●"/>
            </a:pPr>
            <a:r>
              <a:rPr lang="en-GB" sz="1600"/>
              <a:t>Learning rate: 1e-4</a:t>
            </a:r>
            <a:endParaRPr sz="1600"/>
          </a:p>
          <a:p>
            <a:pPr marL="457200" lvl="0" indent="-299720" algn="l" rtl="0">
              <a:lnSpc>
                <a:spcPct val="150000"/>
              </a:lnSpc>
              <a:spcBef>
                <a:spcPts val="0"/>
              </a:spcBef>
              <a:spcAft>
                <a:spcPts val="0"/>
              </a:spcAft>
              <a:buSzPct val="100000"/>
              <a:buChar char="●"/>
            </a:pPr>
            <a:r>
              <a:rPr lang="en-GB" sz="1600"/>
              <a:t>Weight decay: 1e-5</a:t>
            </a:r>
            <a:endParaRPr sz="1600"/>
          </a:p>
        </p:txBody>
      </p:sp>
      <p:sp>
        <p:nvSpPr>
          <p:cNvPr id="190" name="Google Shape;190;p25"/>
          <p:cNvSpPr txBox="1"/>
          <p:nvPr/>
        </p:nvSpPr>
        <p:spPr>
          <a:xfrm>
            <a:off x="8546000" y="1394900"/>
            <a:ext cx="108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latin typeface="Proxima Nova" panose="02000506030000020004"/>
                <a:ea typeface="Proxima Nova" panose="02000506030000020004"/>
                <a:cs typeface="Proxima Nova" panose="02000506030000020004"/>
                <a:sym typeface="Proxima Nova" panose="02000506030000020004"/>
              </a:rPr>
              <a:t>*</a:t>
            </a:r>
            <a:endParaRPr>
              <a:latin typeface="Proxima Nova" panose="02000506030000020004"/>
              <a:ea typeface="Proxima Nova" panose="02000506030000020004"/>
              <a:cs typeface="Proxima Nova" panose="02000506030000020004"/>
              <a:sym typeface="Proxima Nova" panose="02000506030000020004"/>
            </a:endParaRPr>
          </a:p>
        </p:txBody>
      </p:sp>
      <p:sp>
        <p:nvSpPr>
          <p:cNvPr id="191" name="Google Shape;191;p25"/>
          <p:cNvSpPr txBox="1"/>
          <p:nvPr>
            <p:ph type="body" idx="1"/>
          </p:nvPr>
        </p:nvSpPr>
        <p:spPr>
          <a:xfrm>
            <a:off x="4717275" y="4594050"/>
            <a:ext cx="4818300" cy="400200"/>
          </a:xfrm>
          <a:prstGeom prst="rect">
            <a:avLst/>
          </a:prstGeom>
        </p:spPr>
        <p:txBody>
          <a:bodyPr spcFirstLastPara="1" wrap="square" lIns="91425" tIns="91425" rIns="91425" bIns="91425" anchor="t" anchorCtr="0">
            <a:normAutofit fontScale="85000"/>
          </a:bodyPr>
          <a:lstStyle/>
          <a:p>
            <a:pPr marL="0" lvl="0" indent="0" algn="l" rtl="0">
              <a:lnSpc>
                <a:spcPct val="150000"/>
              </a:lnSpc>
              <a:spcBef>
                <a:spcPts val="0"/>
              </a:spcBef>
              <a:spcAft>
                <a:spcPts val="1200"/>
              </a:spcAft>
              <a:buNone/>
            </a:pPr>
            <a:r>
              <a:rPr lang="en-GB" sz="1600"/>
              <a:t>* Prompt: “CT scan of the &lt;organ&gt;” </a:t>
            </a:r>
            <a:endParaRPr sz="160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95" name="Shape 195"/>
        <p:cNvGrpSpPr/>
        <p:nvPr/>
      </p:nvGrpSpPr>
      <p:grpSpPr>
        <a:xfrm>
          <a:off x="0" y="0"/>
          <a:ext cx="0" cy="0"/>
          <a:chOff x="0" y="0"/>
          <a:chExt cx="0" cy="0"/>
        </a:xfrm>
      </p:grpSpPr>
      <p:sp>
        <p:nvSpPr>
          <p:cNvPr id="196" name="Google Shape;196;p26"/>
          <p:cNvSpPr txBox="1"/>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Training</a:t>
            </a:r>
            <a:endParaRPr lang="en-GB"/>
          </a:p>
        </p:txBody>
      </p:sp>
      <p:sp>
        <p:nvSpPr>
          <p:cNvPr id="197" name="Google Shape;197;p26"/>
          <p:cNvSpPr txBox="1"/>
          <p:nvPr>
            <p:ph type="body" idx="1"/>
          </p:nvPr>
        </p:nvSpPr>
        <p:spPr>
          <a:xfrm>
            <a:off x="686300" y="1394900"/>
            <a:ext cx="2470500" cy="2484300"/>
          </a:xfrm>
          <a:prstGeom prst="rect">
            <a:avLst/>
          </a:prstGeom>
        </p:spPr>
        <p:txBody>
          <a:bodyPr spcFirstLastPara="1" wrap="square" lIns="91425" tIns="91425" rIns="91425" bIns="91425" anchor="t" anchorCtr="0">
            <a:normAutofit/>
          </a:bodyPr>
          <a:lstStyle/>
          <a:p>
            <a:pPr marL="457200" lvl="0" indent="-330200" algn="l" rtl="0">
              <a:lnSpc>
                <a:spcPct val="150000"/>
              </a:lnSpc>
              <a:spcBef>
                <a:spcPts val="0"/>
              </a:spcBef>
              <a:spcAft>
                <a:spcPts val="0"/>
              </a:spcAft>
              <a:buSzPts val="1600"/>
              <a:buChar char="●"/>
            </a:pPr>
            <a:r>
              <a:rPr lang="en-GB" sz="1600"/>
              <a:t>Few-shot training for Spleen class</a:t>
            </a:r>
            <a:endParaRPr sz="1600"/>
          </a:p>
          <a:p>
            <a:pPr marL="457200" lvl="0" indent="-330200" algn="l" rtl="0">
              <a:lnSpc>
                <a:spcPct val="150000"/>
              </a:lnSpc>
              <a:spcBef>
                <a:spcPts val="0"/>
              </a:spcBef>
              <a:spcAft>
                <a:spcPts val="0"/>
              </a:spcAft>
              <a:buSzPts val="1600"/>
              <a:buChar char="●"/>
            </a:pPr>
            <a:r>
              <a:rPr lang="en-GB" sz="1600"/>
              <a:t>Four images</a:t>
            </a:r>
            <a:endParaRPr sz="1600"/>
          </a:p>
          <a:p>
            <a:pPr marL="457200" lvl="0" indent="-330200" algn="l" rtl="0">
              <a:lnSpc>
                <a:spcPct val="150000"/>
              </a:lnSpc>
              <a:spcBef>
                <a:spcPts val="0"/>
              </a:spcBef>
              <a:spcAft>
                <a:spcPts val="0"/>
              </a:spcAft>
              <a:buSzPts val="1600"/>
              <a:buChar char="●"/>
            </a:pPr>
            <a:r>
              <a:rPr lang="en-GB" sz="1600"/>
              <a:t>Two epochs</a:t>
            </a:r>
            <a:endParaRPr sz="1600"/>
          </a:p>
        </p:txBody>
      </p:sp>
      <p:pic>
        <p:nvPicPr>
          <p:cNvPr id="198" name="Google Shape;198;p26"/>
          <p:cNvPicPr preferRelativeResize="0"/>
          <p:nvPr/>
        </p:nvPicPr>
        <p:blipFill>
          <a:blip r:embed="rId1"/>
          <a:stretch>
            <a:fillRect/>
          </a:stretch>
        </p:blipFill>
        <p:spPr>
          <a:xfrm>
            <a:off x="3851000" y="823375"/>
            <a:ext cx="3908813" cy="38209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202" name="Shape 202"/>
        <p:cNvGrpSpPr/>
        <p:nvPr/>
      </p:nvGrpSpPr>
      <p:grpSpPr>
        <a:xfrm>
          <a:off x="0" y="0"/>
          <a:ext cx="0" cy="0"/>
          <a:chOff x="0" y="0"/>
          <a:chExt cx="0" cy="0"/>
        </a:xfrm>
      </p:grpSpPr>
      <p:sp>
        <p:nvSpPr>
          <p:cNvPr id="203" name="Google Shape;203;p27"/>
          <p:cNvSpPr txBox="1"/>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Evaluation</a:t>
            </a:r>
            <a:endParaRPr lang="en-GB"/>
          </a:p>
        </p:txBody>
      </p:sp>
      <p:sp>
        <p:nvSpPr>
          <p:cNvPr id="204" name="Google Shape;204;p27"/>
          <p:cNvSpPr txBox="1"/>
          <p:nvPr>
            <p:ph type="body" idx="1"/>
          </p:nvPr>
        </p:nvSpPr>
        <p:spPr>
          <a:xfrm>
            <a:off x="686300" y="1394900"/>
            <a:ext cx="3409800" cy="2484300"/>
          </a:xfrm>
          <a:prstGeom prst="rect">
            <a:avLst/>
          </a:prstGeom>
        </p:spPr>
        <p:txBody>
          <a:bodyPr spcFirstLastPara="1" wrap="square" lIns="91425" tIns="91425" rIns="91425" bIns="91425" anchor="t" anchorCtr="0">
            <a:normAutofit/>
          </a:bodyPr>
          <a:lstStyle/>
          <a:p>
            <a:pPr marL="457200" lvl="0" indent="-317500" algn="l" rtl="0">
              <a:lnSpc>
                <a:spcPct val="150000"/>
              </a:lnSpc>
              <a:spcBef>
                <a:spcPts val="0"/>
              </a:spcBef>
              <a:spcAft>
                <a:spcPts val="0"/>
              </a:spcAft>
              <a:buSzPts val="1400"/>
              <a:buChar char="●"/>
            </a:pPr>
            <a:r>
              <a:rPr lang="en-GB" sz="1400"/>
              <a:t>Dice Score: Measure of overlap between two sets of data and ranges from 0 to 1.</a:t>
            </a:r>
            <a:endParaRPr sz="1400"/>
          </a:p>
        </p:txBody>
      </p:sp>
      <p:pic>
        <p:nvPicPr>
          <p:cNvPr id="205" name="Google Shape;205;p27"/>
          <p:cNvPicPr preferRelativeResize="0"/>
          <p:nvPr/>
        </p:nvPicPr>
        <p:blipFill>
          <a:blip r:embed="rId1"/>
          <a:stretch>
            <a:fillRect/>
          </a:stretch>
        </p:blipFill>
        <p:spPr>
          <a:xfrm>
            <a:off x="4993050" y="1878250"/>
            <a:ext cx="3196300" cy="2831225"/>
          </a:xfrm>
          <a:prstGeom prst="rect">
            <a:avLst/>
          </a:prstGeom>
          <a:noFill/>
          <a:ln>
            <a:noFill/>
          </a:ln>
        </p:spPr>
      </p:pic>
      <p:pic>
        <p:nvPicPr>
          <p:cNvPr id="206" name="Google Shape;206;p27"/>
          <p:cNvPicPr preferRelativeResize="0"/>
          <p:nvPr/>
        </p:nvPicPr>
        <p:blipFill>
          <a:blip r:embed="rId2"/>
          <a:stretch>
            <a:fillRect/>
          </a:stretch>
        </p:blipFill>
        <p:spPr>
          <a:xfrm>
            <a:off x="1011524" y="2875151"/>
            <a:ext cx="3120675" cy="7154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210" name="Shape 210"/>
        <p:cNvGrpSpPr/>
        <p:nvPr/>
      </p:nvGrpSpPr>
      <p:grpSpPr>
        <a:xfrm>
          <a:off x="0" y="0"/>
          <a:ext cx="0" cy="0"/>
          <a:chOff x="0" y="0"/>
          <a:chExt cx="0" cy="0"/>
        </a:xfrm>
      </p:grpSpPr>
      <p:sp>
        <p:nvSpPr>
          <p:cNvPr id="211" name="Google Shape;211;p28"/>
          <p:cNvSpPr txBox="1"/>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Results</a:t>
            </a:r>
            <a:endParaRPr lang="en-GB"/>
          </a:p>
        </p:txBody>
      </p:sp>
      <p:sp>
        <p:nvSpPr>
          <p:cNvPr id="212" name="Google Shape;212;p28"/>
          <p:cNvSpPr txBox="1"/>
          <p:nvPr>
            <p:ph type="body" idx="1"/>
          </p:nvPr>
        </p:nvSpPr>
        <p:spPr>
          <a:xfrm>
            <a:off x="969750" y="1394900"/>
            <a:ext cx="7176000" cy="2787900"/>
          </a:xfrm>
          <a:prstGeom prst="rect">
            <a:avLst/>
          </a:prstGeom>
        </p:spPr>
        <p:txBody>
          <a:bodyPr spcFirstLastPara="1" wrap="square" lIns="91425" tIns="91425" rIns="91425" bIns="91425" anchor="t" anchorCtr="0">
            <a:normAutofit/>
          </a:bodyPr>
          <a:lstStyle/>
          <a:p>
            <a:pPr marL="0" lvl="0" indent="0" algn="l" rtl="0">
              <a:lnSpc>
                <a:spcPct val="150000"/>
              </a:lnSpc>
              <a:spcBef>
                <a:spcPts val="0"/>
              </a:spcBef>
              <a:spcAft>
                <a:spcPts val="0"/>
              </a:spcAft>
              <a:buNone/>
            </a:pPr>
            <a:endParaRPr sz="1600"/>
          </a:p>
          <a:p>
            <a:pPr marL="914400" lvl="0" indent="0" algn="l" rtl="0">
              <a:spcBef>
                <a:spcPts val="1200"/>
              </a:spcBef>
              <a:spcAft>
                <a:spcPts val="1200"/>
              </a:spcAft>
              <a:buNone/>
            </a:pPr>
            <a:endParaRPr sz="1400"/>
          </a:p>
        </p:txBody>
      </p:sp>
      <p:graphicFrame>
        <p:nvGraphicFramePr>
          <p:cNvPr id="213" name="Google Shape;213;p28"/>
          <p:cNvGraphicFramePr/>
          <p:nvPr/>
        </p:nvGraphicFramePr>
        <p:xfrm>
          <a:off x="522650" y="1059188"/>
          <a:ext cx="8098675" cy="3459325"/>
        </p:xfrm>
        <a:graphic>
          <a:graphicData uri="http://schemas.openxmlformats.org/drawingml/2006/table">
            <a:tbl>
              <a:tblPr>
                <a:noFill/>
                <a:tableStyleId>{01A404C1-A5B3-4D60-826B-E892A044094A}</a:tableStyleId>
              </a:tblPr>
              <a:tblGrid>
                <a:gridCol w="908525"/>
                <a:gridCol w="722100"/>
                <a:gridCol w="696475"/>
                <a:gridCol w="654975"/>
                <a:gridCol w="732225"/>
                <a:gridCol w="746125"/>
                <a:gridCol w="702225"/>
                <a:gridCol w="702475"/>
                <a:gridCol w="697750"/>
                <a:gridCol w="767900"/>
                <a:gridCol w="767900"/>
              </a:tblGrid>
              <a:tr h="685775">
                <a:tc>
                  <a:txBody>
                    <a:bodyPr/>
                    <a:lstStyle/>
                    <a:p>
                      <a:pPr marL="0" lvl="0" indent="0" algn="ctr" rtl="0">
                        <a:spcBef>
                          <a:spcPts val="0"/>
                        </a:spcBef>
                        <a:spcAft>
                          <a:spcPts val="0"/>
                        </a:spcAft>
                        <a:buNone/>
                      </a:pPr>
                      <a:endParaRPr sz="900"/>
                    </a:p>
                  </a:txBody>
                  <a:tcPr marL="91425" marR="91425" marT="91425" marB="91425" anchor="ctr">
                    <a:solidFill>
                      <a:srgbClr val="CFE2F3"/>
                    </a:solidFill>
                  </a:tcPr>
                </a:tc>
                <a:tc>
                  <a:txBody>
                    <a:bodyPr/>
                    <a:lstStyle/>
                    <a:p>
                      <a:pPr marL="0" lvl="0" indent="0" algn="ctr" rtl="0">
                        <a:spcBef>
                          <a:spcPts val="0"/>
                        </a:spcBef>
                        <a:spcAft>
                          <a:spcPts val="0"/>
                        </a:spcAft>
                        <a:buNone/>
                      </a:pPr>
                      <a:r>
                        <a:rPr lang="en-GB" sz="900" b="1"/>
                        <a:t>Liver</a:t>
                      </a:r>
                      <a:endParaRPr sz="900" b="1"/>
                    </a:p>
                  </a:txBody>
                  <a:tcPr marL="91425" marR="91425" marT="91425" marB="91425" anchor="ctr">
                    <a:solidFill>
                      <a:srgbClr val="CFE2F3"/>
                    </a:solidFill>
                  </a:tcPr>
                </a:tc>
                <a:tc>
                  <a:txBody>
                    <a:bodyPr/>
                    <a:lstStyle/>
                    <a:p>
                      <a:pPr marL="0" lvl="0" indent="0" algn="ctr" rtl="0">
                        <a:spcBef>
                          <a:spcPts val="0"/>
                        </a:spcBef>
                        <a:spcAft>
                          <a:spcPts val="0"/>
                        </a:spcAft>
                        <a:buNone/>
                      </a:pPr>
                      <a:r>
                        <a:rPr lang="en-GB" sz="900" b="1"/>
                        <a:t>Liver Tumor</a:t>
                      </a:r>
                      <a:endParaRPr sz="900" b="1"/>
                    </a:p>
                  </a:txBody>
                  <a:tcPr marL="91425" marR="91425" marT="91425" marB="91425" anchor="ctr">
                    <a:solidFill>
                      <a:srgbClr val="CFE2F3"/>
                    </a:solidFill>
                  </a:tcPr>
                </a:tc>
                <a:tc>
                  <a:txBody>
                    <a:bodyPr/>
                    <a:lstStyle/>
                    <a:p>
                      <a:pPr marL="0" lvl="0" indent="0" algn="ctr" rtl="0">
                        <a:spcBef>
                          <a:spcPts val="0"/>
                        </a:spcBef>
                        <a:spcAft>
                          <a:spcPts val="0"/>
                        </a:spcAft>
                        <a:buNone/>
                      </a:pPr>
                      <a:r>
                        <a:rPr lang="en-GB" sz="900" b="1"/>
                        <a:t>Lung Tumor</a:t>
                      </a:r>
                      <a:endParaRPr sz="900" b="1"/>
                    </a:p>
                  </a:txBody>
                  <a:tcPr marL="91425" marR="91425" marT="91425" marB="91425" anchor="ctr">
                    <a:solidFill>
                      <a:srgbClr val="CFE2F3"/>
                    </a:solidFill>
                  </a:tcPr>
                </a:tc>
                <a:tc>
                  <a:txBody>
                    <a:bodyPr/>
                    <a:lstStyle/>
                    <a:p>
                      <a:pPr marL="0" lvl="0" indent="0" algn="ctr" rtl="0">
                        <a:spcBef>
                          <a:spcPts val="0"/>
                        </a:spcBef>
                        <a:spcAft>
                          <a:spcPts val="0"/>
                        </a:spcAft>
                        <a:buNone/>
                      </a:pPr>
                      <a:r>
                        <a:rPr lang="en-GB" sz="900" b="1"/>
                        <a:t>Pancreas</a:t>
                      </a:r>
                      <a:endParaRPr sz="900" b="1"/>
                    </a:p>
                  </a:txBody>
                  <a:tcPr marL="91425" marR="91425" marT="91425" marB="91425" anchor="ctr">
                    <a:solidFill>
                      <a:srgbClr val="CFE2F3"/>
                    </a:solidFill>
                  </a:tcPr>
                </a:tc>
                <a:tc>
                  <a:txBody>
                    <a:bodyPr/>
                    <a:lstStyle/>
                    <a:p>
                      <a:pPr marL="0" lvl="0" indent="0" algn="ctr" rtl="0">
                        <a:spcBef>
                          <a:spcPts val="0"/>
                        </a:spcBef>
                        <a:spcAft>
                          <a:spcPts val="0"/>
                        </a:spcAft>
                        <a:buNone/>
                      </a:pPr>
                      <a:r>
                        <a:rPr lang="en-GB" sz="900" b="1"/>
                        <a:t>Pancreas Tumor</a:t>
                      </a:r>
                      <a:endParaRPr sz="900" b="1"/>
                    </a:p>
                  </a:txBody>
                  <a:tcPr marL="91425" marR="91425" marT="91425" marB="91425" anchor="ctr">
                    <a:solidFill>
                      <a:srgbClr val="CFE2F3"/>
                    </a:solidFill>
                  </a:tcPr>
                </a:tc>
                <a:tc>
                  <a:txBody>
                    <a:bodyPr/>
                    <a:lstStyle/>
                    <a:p>
                      <a:pPr marL="0" lvl="0" indent="0" algn="ctr" rtl="0">
                        <a:spcBef>
                          <a:spcPts val="0"/>
                        </a:spcBef>
                        <a:spcAft>
                          <a:spcPts val="0"/>
                        </a:spcAft>
                        <a:buNone/>
                      </a:pPr>
                      <a:r>
                        <a:rPr lang="en-GB" sz="900" b="1"/>
                        <a:t>Hepatic Vessel</a:t>
                      </a:r>
                      <a:endParaRPr sz="900" b="1"/>
                    </a:p>
                  </a:txBody>
                  <a:tcPr marL="91425" marR="91425" marT="91425" marB="91425" anchor="ctr">
                    <a:solidFill>
                      <a:srgbClr val="CFE2F3"/>
                    </a:solidFill>
                  </a:tcPr>
                </a:tc>
                <a:tc>
                  <a:txBody>
                    <a:bodyPr/>
                    <a:lstStyle/>
                    <a:p>
                      <a:pPr marL="0" lvl="0" indent="0" algn="ctr" rtl="0">
                        <a:spcBef>
                          <a:spcPts val="0"/>
                        </a:spcBef>
                        <a:spcAft>
                          <a:spcPts val="0"/>
                        </a:spcAft>
                        <a:buNone/>
                      </a:pPr>
                      <a:r>
                        <a:rPr lang="en-GB" sz="900" b="1"/>
                        <a:t>Hepatic Vessel Tumor</a:t>
                      </a:r>
                      <a:endParaRPr sz="900" b="1"/>
                    </a:p>
                  </a:txBody>
                  <a:tcPr marL="91425" marR="91425" marT="91425" marB="91425" anchor="ctr">
                    <a:solidFill>
                      <a:srgbClr val="CFE2F3"/>
                    </a:solidFill>
                  </a:tcPr>
                </a:tc>
                <a:tc>
                  <a:txBody>
                    <a:bodyPr/>
                    <a:lstStyle/>
                    <a:p>
                      <a:pPr marL="0" lvl="0" indent="0" algn="ctr" rtl="0">
                        <a:spcBef>
                          <a:spcPts val="0"/>
                        </a:spcBef>
                        <a:spcAft>
                          <a:spcPts val="0"/>
                        </a:spcAft>
                        <a:buNone/>
                      </a:pPr>
                      <a:r>
                        <a:rPr lang="en-GB" sz="900" b="1"/>
                        <a:t>Colon Tumor</a:t>
                      </a:r>
                      <a:endParaRPr sz="900" b="1"/>
                    </a:p>
                  </a:txBody>
                  <a:tcPr marL="91425" marR="91425" marT="91425" marB="91425" anchor="ctr">
                    <a:lnR w="9525" cap="flat" cmpd="sng">
                      <a:solidFill>
                        <a:srgbClr val="9E9E9E"/>
                      </a:solidFill>
                      <a:prstDash val="solid"/>
                      <a:round/>
                      <a:headEnd type="none" w="sm" len="sm"/>
                      <a:tailEnd type="none" w="sm" len="sm"/>
                    </a:lnR>
                    <a:solidFill>
                      <a:srgbClr val="CFE2F3"/>
                    </a:solidFill>
                  </a:tcPr>
                </a:tc>
                <a:tc>
                  <a:txBody>
                    <a:bodyPr/>
                    <a:lstStyle/>
                    <a:p>
                      <a:pPr marL="0" lvl="0" indent="0" algn="ctr" rtl="0">
                        <a:spcBef>
                          <a:spcPts val="0"/>
                        </a:spcBef>
                        <a:spcAft>
                          <a:spcPts val="0"/>
                        </a:spcAft>
                        <a:buNone/>
                      </a:pPr>
                      <a:r>
                        <a:rPr lang="en-GB" sz="900" b="1"/>
                        <a:t>Spleen (few-shot)</a:t>
                      </a:r>
                      <a:endParaRPr sz="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solidFill>
                      <a:srgbClr val="CFE2F3"/>
                    </a:solidFill>
                  </a:tcPr>
                </a:tc>
                <a:tc>
                  <a:txBody>
                    <a:bodyPr/>
                    <a:lstStyle/>
                    <a:p>
                      <a:pPr marL="0" lvl="0" indent="0" algn="ctr" rtl="0">
                        <a:spcBef>
                          <a:spcPts val="0"/>
                        </a:spcBef>
                        <a:spcAft>
                          <a:spcPts val="0"/>
                        </a:spcAft>
                        <a:buNone/>
                      </a:pPr>
                      <a:r>
                        <a:rPr lang="en-GB" sz="900" b="1"/>
                        <a:t>Average</a:t>
                      </a:r>
                      <a:endParaRPr sz="900" b="1"/>
                    </a:p>
                  </a:txBody>
                  <a:tcPr marL="91425" marR="91425" marT="91425" marB="91425" anchor="ctr">
                    <a:lnL w="9525" cap="flat" cmpd="sng">
                      <a:solidFill>
                        <a:srgbClr val="9E9E9E"/>
                      </a:solidFill>
                      <a:prstDash val="solid"/>
                      <a:round/>
                      <a:headEnd type="none" w="sm" len="sm"/>
                      <a:tailEnd type="none" w="sm" len="sm"/>
                    </a:lnL>
                    <a:solidFill>
                      <a:srgbClr val="CFE2F3"/>
                    </a:solidFill>
                  </a:tcPr>
                </a:tc>
              </a:tr>
              <a:tr h="381000">
                <a:tc>
                  <a:txBody>
                    <a:bodyPr/>
                    <a:lstStyle/>
                    <a:p>
                      <a:pPr marL="0" lvl="0" indent="0" algn="ctr" rtl="0">
                        <a:spcBef>
                          <a:spcPts val="0"/>
                        </a:spcBef>
                        <a:spcAft>
                          <a:spcPts val="0"/>
                        </a:spcAft>
                        <a:buNone/>
                      </a:pPr>
                      <a:r>
                        <a:rPr lang="en-GB" sz="900" b="1"/>
                        <a:t>R</a:t>
                      </a:r>
                      <a:r>
                        <a:rPr lang="en-GB" sz="900" b="1"/>
                        <a:t>andom</a:t>
                      </a:r>
                      <a:endParaRPr sz="900" b="1"/>
                    </a:p>
                  </a:txBody>
                  <a:tcPr marL="91425" marR="91425" marT="91425" marB="91425" anchor="ctr">
                    <a:solidFill>
                      <a:srgbClr val="CFE2F3"/>
                    </a:solidFill>
                  </a:tcPr>
                </a:tc>
                <a:tc>
                  <a:txBody>
                    <a:bodyPr/>
                    <a:lstStyle/>
                    <a:p>
                      <a:pPr marL="0" lvl="0" indent="0" algn="ctr" rtl="0">
                        <a:spcBef>
                          <a:spcPts val="0"/>
                        </a:spcBef>
                        <a:spcAft>
                          <a:spcPts val="0"/>
                        </a:spcAft>
                        <a:buNone/>
                      </a:pPr>
                      <a:r>
                        <a:rPr lang="en-GB" sz="900"/>
                        <a:t>0.9466</a:t>
                      </a:r>
                      <a:endParaRPr sz="900"/>
                    </a:p>
                  </a:txBody>
                  <a:tcPr marL="91425" marR="91425" marT="91425" marB="91425" anchor="ctr"/>
                </a:tc>
                <a:tc>
                  <a:txBody>
                    <a:bodyPr/>
                    <a:lstStyle/>
                    <a:p>
                      <a:pPr marL="0" lvl="0" indent="0" algn="ctr" rtl="0">
                        <a:spcBef>
                          <a:spcPts val="0"/>
                        </a:spcBef>
                        <a:spcAft>
                          <a:spcPts val="0"/>
                        </a:spcAft>
                        <a:buNone/>
                      </a:pPr>
                      <a:r>
                        <a:rPr lang="en-GB" sz="900" b="1"/>
                        <a:t>0.4791</a:t>
                      </a:r>
                      <a:endParaRPr sz="900" b="1"/>
                    </a:p>
                  </a:txBody>
                  <a:tcPr marL="91425" marR="91425" marT="91425" marB="91425" anchor="ctr"/>
                </a:tc>
                <a:tc>
                  <a:txBody>
                    <a:bodyPr/>
                    <a:lstStyle/>
                    <a:p>
                      <a:pPr marL="0" lvl="0" indent="0" algn="ctr" rtl="0">
                        <a:spcBef>
                          <a:spcPts val="0"/>
                        </a:spcBef>
                        <a:spcAft>
                          <a:spcPts val="0"/>
                        </a:spcAft>
                        <a:buNone/>
                      </a:pPr>
                      <a:r>
                        <a:rPr lang="en-GB" sz="900"/>
                        <a:t>0.1186</a:t>
                      </a:r>
                      <a:endParaRPr sz="900"/>
                    </a:p>
                  </a:txBody>
                  <a:tcPr marL="91425" marR="91425" marT="91425" marB="91425" anchor="ctr"/>
                </a:tc>
                <a:tc>
                  <a:txBody>
                    <a:bodyPr/>
                    <a:lstStyle/>
                    <a:p>
                      <a:pPr marL="0" lvl="0" indent="0" algn="ctr" rtl="0">
                        <a:spcBef>
                          <a:spcPts val="0"/>
                        </a:spcBef>
                        <a:spcAft>
                          <a:spcPts val="0"/>
                        </a:spcAft>
                        <a:buNone/>
                      </a:pPr>
                      <a:r>
                        <a:rPr lang="en-GB" sz="900"/>
                        <a:t>0.7364</a:t>
                      </a:r>
                      <a:endParaRPr sz="900"/>
                    </a:p>
                  </a:txBody>
                  <a:tcPr marL="91425" marR="91425" marT="91425" marB="91425" anchor="ctr"/>
                </a:tc>
                <a:tc>
                  <a:txBody>
                    <a:bodyPr/>
                    <a:lstStyle/>
                    <a:p>
                      <a:pPr marL="0" lvl="0" indent="0" algn="ctr" rtl="0">
                        <a:spcBef>
                          <a:spcPts val="0"/>
                        </a:spcBef>
                        <a:spcAft>
                          <a:spcPts val="0"/>
                        </a:spcAft>
                        <a:buNone/>
                      </a:pPr>
                      <a:r>
                        <a:rPr lang="en-GB" sz="900" b="1"/>
                        <a:t>0.2473</a:t>
                      </a:r>
                      <a:endParaRPr sz="900" b="1"/>
                    </a:p>
                  </a:txBody>
                  <a:tcPr marL="91425" marR="91425" marT="91425" marB="91425" anchor="ctr"/>
                </a:tc>
                <a:tc>
                  <a:txBody>
                    <a:bodyPr/>
                    <a:lstStyle/>
                    <a:p>
                      <a:pPr marL="0" lvl="0" indent="0" algn="ctr" rtl="0">
                        <a:spcBef>
                          <a:spcPts val="0"/>
                        </a:spcBef>
                        <a:spcAft>
                          <a:spcPts val="0"/>
                        </a:spcAft>
                        <a:buNone/>
                      </a:pPr>
                      <a:r>
                        <a:rPr lang="en-GB" sz="900" b="1"/>
                        <a:t>0.5348</a:t>
                      </a:r>
                      <a:endParaRPr sz="900" b="1"/>
                    </a:p>
                  </a:txBody>
                  <a:tcPr marL="91425" marR="91425" marT="91425" marB="91425" anchor="ctr"/>
                </a:tc>
                <a:tc>
                  <a:txBody>
                    <a:bodyPr/>
                    <a:lstStyle/>
                    <a:p>
                      <a:pPr marL="0" lvl="0" indent="0" algn="ctr" rtl="0">
                        <a:spcBef>
                          <a:spcPts val="0"/>
                        </a:spcBef>
                        <a:spcAft>
                          <a:spcPts val="0"/>
                        </a:spcAft>
                        <a:buNone/>
                      </a:pPr>
                      <a:r>
                        <a:rPr lang="en-GB" sz="900" b="1"/>
                        <a:t>0.4419</a:t>
                      </a:r>
                      <a:endParaRPr sz="900" b="1"/>
                    </a:p>
                  </a:txBody>
                  <a:tcPr marL="91425" marR="91425" marT="91425" marB="91425" anchor="ctr"/>
                </a:tc>
                <a:tc>
                  <a:txBody>
                    <a:bodyPr/>
                    <a:lstStyle/>
                    <a:p>
                      <a:pPr marL="0" lvl="0" indent="0" algn="ctr" rtl="0">
                        <a:spcBef>
                          <a:spcPts val="0"/>
                        </a:spcBef>
                        <a:spcAft>
                          <a:spcPts val="0"/>
                        </a:spcAft>
                        <a:buNone/>
                      </a:pPr>
                      <a:r>
                        <a:rPr lang="en-GB" sz="900" b="1"/>
                        <a:t>0.1366</a:t>
                      </a:r>
                      <a:endParaRPr sz="900" b="1"/>
                    </a:p>
                  </a:txBody>
                  <a:tcPr marL="91425" marR="91425" marT="91425" marB="91425" anchor="ctr">
                    <a:lnR w="9525" cap="flat" cmpd="sng">
                      <a:solidFill>
                        <a:srgbClr val="9E9E9E"/>
                      </a:solidFill>
                      <a:prstDash val="solid"/>
                      <a:round/>
                      <a:headEnd type="none" w="sm" len="sm"/>
                      <a:tailEnd type="none" w="sm" len="sm"/>
                    </a:lnR>
                  </a:tcPr>
                </a:tc>
                <a:tc>
                  <a:txBody>
                    <a:bodyPr/>
                    <a:lstStyle/>
                    <a:p>
                      <a:pPr marL="0" lvl="0" indent="0" algn="ctr" rtl="0">
                        <a:spcBef>
                          <a:spcPts val="0"/>
                        </a:spcBef>
                        <a:spcAft>
                          <a:spcPts val="0"/>
                        </a:spcAft>
                        <a:buNone/>
                      </a:pPr>
                      <a:r>
                        <a:rPr lang="en-GB" sz="900"/>
                        <a:t>0.0000</a:t>
                      </a:r>
                      <a:endParaRPr sz="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solidFill>
                      <a:srgbClr val="CFE2F3"/>
                    </a:solidFill>
                  </a:tcPr>
                </a:tc>
                <a:tc>
                  <a:txBody>
                    <a:bodyPr/>
                    <a:lstStyle/>
                    <a:p>
                      <a:pPr marL="0" lvl="0" indent="0" algn="ctr" rtl="0">
                        <a:spcBef>
                          <a:spcPts val="0"/>
                        </a:spcBef>
                        <a:spcAft>
                          <a:spcPts val="0"/>
                        </a:spcAft>
                        <a:buNone/>
                      </a:pPr>
                      <a:r>
                        <a:rPr lang="en-GB" sz="900"/>
                        <a:t>0.4046</a:t>
                      </a:r>
                      <a:endParaRPr sz="900"/>
                    </a:p>
                  </a:txBody>
                  <a:tcPr marL="91425" marR="91425" marT="91425" marB="91425" anchor="ctr">
                    <a:lnL w="9525" cap="flat" cmpd="sng">
                      <a:solidFill>
                        <a:srgbClr val="9E9E9E"/>
                      </a:solidFill>
                      <a:prstDash val="solid"/>
                      <a:round/>
                      <a:headEnd type="none" w="sm" len="sm"/>
                      <a:tailEnd type="none" w="sm" len="sm"/>
                    </a:lnL>
                    <a:solidFill>
                      <a:srgbClr val="CFE2F3"/>
                    </a:solidFill>
                  </a:tcPr>
                </a:tc>
              </a:tr>
              <a:tr h="381000">
                <a:tc>
                  <a:txBody>
                    <a:bodyPr/>
                    <a:lstStyle/>
                    <a:p>
                      <a:pPr marL="0" lvl="0" indent="0" algn="ctr" rtl="0">
                        <a:spcBef>
                          <a:spcPts val="0"/>
                        </a:spcBef>
                        <a:spcAft>
                          <a:spcPts val="0"/>
                        </a:spcAft>
                        <a:buNone/>
                      </a:pPr>
                      <a:r>
                        <a:rPr lang="en-GB" sz="900" b="1"/>
                        <a:t>One Hot</a:t>
                      </a:r>
                      <a:endParaRPr sz="900" b="1"/>
                    </a:p>
                  </a:txBody>
                  <a:tcPr marL="91425" marR="91425" marT="91425" marB="91425" anchor="ctr">
                    <a:solidFill>
                      <a:srgbClr val="CFE2F3"/>
                    </a:solidFill>
                  </a:tcPr>
                </a:tc>
                <a:tc>
                  <a:txBody>
                    <a:bodyPr/>
                    <a:lstStyle/>
                    <a:p>
                      <a:pPr marL="0" lvl="0" indent="0" algn="ctr" rtl="0">
                        <a:spcBef>
                          <a:spcPts val="0"/>
                        </a:spcBef>
                        <a:spcAft>
                          <a:spcPts val="0"/>
                        </a:spcAft>
                        <a:buNone/>
                      </a:pPr>
                      <a:r>
                        <a:rPr lang="en-GB" sz="900"/>
                        <a:t>0.9435</a:t>
                      </a:r>
                      <a:endParaRPr sz="900"/>
                    </a:p>
                  </a:txBody>
                  <a:tcPr marL="91425" marR="91425" marT="91425" marB="91425" anchor="ctr"/>
                </a:tc>
                <a:tc>
                  <a:txBody>
                    <a:bodyPr/>
                    <a:lstStyle/>
                    <a:p>
                      <a:pPr marL="0" lvl="0" indent="0" algn="ctr" rtl="0">
                        <a:spcBef>
                          <a:spcPts val="0"/>
                        </a:spcBef>
                        <a:spcAft>
                          <a:spcPts val="0"/>
                        </a:spcAft>
                        <a:buNone/>
                      </a:pPr>
                      <a:r>
                        <a:rPr lang="en-GB" sz="900"/>
                        <a:t>0.4708</a:t>
                      </a:r>
                      <a:endParaRPr sz="900"/>
                    </a:p>
                  </a:txBody>
                  <a:tcPr marL="91425" marR="91425" marT="91425" marB="91425" anchor="ctr"/>
                </a:tc>
                <a:tc>
                  <a:txBody>
                    <a:bodyPr/>
                    <a:lstStyle/>
                    <a:p>
                      <a:pPr marL="0" lvl="0" indent="0" algn="ctr" rtl="0">
                        <a:spcBef>
                          <a:spcPts val="0"/>
                        </a:spcBef>
                        <a:spcAft>
                          <a:spcPts val="0"/>
                        </a:spcAft>
                        <a:buNone/>
                      </a:pPr>
                      <a:r>
                        <a:rPr lang="en-GB" sz="900"/>
                        <a:t>0.1288</a:t>
                      </a:r>
                      <a:endParaRPr sz="900"/>
                    </a:p>
                  </a:txBody>
                  <a:tcPr marL="91425" marR="91425" marT="91425" marB="91425" anchor="ctr"/>
                </a:tc>
                <a:tc>
                  <a:txBody>
                    <a:bodyPr/>
                    <a:lstStyle/>
                    <a:p>
                      <a:pPr marL="0" lvl="0" indent="0" algn="ctr" rtl="0">
                        <a:spcBef>
                          <a:spcPts val="0"/>
                        </a:spcBef>
                        <a:spcAft>
                          <a:spcPts val="0"/>
                        </a:spcAft>
                        <a:buNone/>
                      </a:pPr>
                      <a:r>
                        <a:rPr lang="en-GB" sz="900"/>
                        <a:t>0.6936</a:t>
                      </a:r>
                      <a:endParaRPr sz="900"/>
                    </a:p>
                  </a:txBody>
                  <a:tcPr marL="91425" marR="91425" marT="91425" marB="91425" anchor="ctr"/>
                </a:tc>
                <a:tc>
                  <a:txBody>
                    <a:bodyPr/>
                    <a:lstStyle/>
                    <a:p>
                      <a:pPr marL="0" lvl="0" indent="0" algn="ctr" rtl="0">
                        <a:spcBef>
                          <a:spcPts val="0"/>
                        </a:spcBef>
                        <a:spcAft>
                          <a:spcPts val="0"/>
                        </a:spcAft>
                        <a:buNone/>
                      </a:pPr>
                      <a:r>
                        <a:rPr lang="en-GB" sz="900"/>
                        <a:t>0.1732</a:t>
                      </a:r>
                      <a:endParaRPr sz="900"/>
                    </a:p>
                  </a:txBody>
                  <a:tcPr marL="91425" marR="91425" marT="91425" marB="91425" anchor="ctr"/>
                </a:tc>
                <a:tc>
                  <a:txBody>
                    <a:bodyPr/>
                    <a:lstStyle/>
                    <a:p>
                      <a:pPr marL="0" lvl="0" indent="0" algn="ctr" rtl="0">
                        <a:spcBef>
                          <a:spcPts val="0"/>
                        </a:spcBef>
                        <a:spcAft>
                          <a:spcPts val="0"/>
                        </a:spcAft>
                        <a:buNone/>
                      </a:pPr>
                      <a:r>
                        <a:rPr lang="en-GB" sz="900"/>
                        <a:t>0.5073</a:t>
                      </a:r>
                      <a:endParaRPr sz="900"/>
                    </a:p>
                  </a:txBody>
                  <a:tcPr marL="91425" marR="91425" marT="91425" marB="91425" anchor="ctr"/>
                </a:tc>
                <a:tc>
                  <a:txBody>
                    <a:bodyPr/>
                    <a:lstStyle/>
                    <a:p>
                      <a:pPr marL="0" lvl="0" indent="0" algn="ctr" rtl="0">
                        <a:spcBef>
                          <a:spcPts val="0"/>
                        </a:spcBef>
                        <a:spcAft>
                          <a:spcPts val="0"/>
                        </a:spcAft>
                        <a:buNone/>
                      </a:pPr>
                      <a:r>
                        <a:rPr lang="en-GB" sz="900"/>
                        <a:t>0.4267</a:t>
                      </a:r>
                      <a:endParaRPr sz="900"/>
                    </a:p>
                  </a:txBody>
                  <a:tcPr marL="91425" marR="91425" marT="91425" marB="91425" anchor="ctr"/>
                </a:tc>
                <a:tc>
                  <a:txBody>
                    <a:bodyPr/>
                    <a:lstStyle/>
                    <a:p>
                      <a:pPr marL="0" lvl="0" indent="0" algn="ctr" rtl="0">
                        <a:spcBef>
                          <a:spcPts val="0"/>
                        </a:spcBef>
                        <a:spcAft>
                          <a:spcPts val="0"/>
                        </a:spcAft>
                        <a:buNone/>
                      </a:pPr>
                      <a:r>
                        <a:rPr lang="en-GB" sz="900"/>
                        <a:t>0.0993</a:t>
                      </a:r>
                      <a:endParaRPr sz="900"/>
                    </a:p>
                  </a:txBody>
                  <a:tcPr marL="91425" marR="91425" marT="91425" marB="91425" anchor="ctr">
                    <a:lnR w="9525" cap="flat" cmpd="sng">
                      <a:solidFill>
                        <a:srgbClr val="9E9E9E"/>
                      </a:solidFill>
                      <a:prstDash val="solid"/>
                      <a:round/>
                      <a:headEnd type="none" w="sm" len="sm"/>
                      <a:tailEnd type="none" w="sm" len="sm"/>
                    </a:lnR>
                  </a:tcPr>
                </a:tc>
                <a:tc>
                  <a:txBody>
                    <a:bodyPr/>
                    <a:lstStyle/>
                    <a:p>
                      <a:pPr marL="0" lvl="0" indent="0" algn="ctr" rtl="0">
                        <a:spcBef>
                          <a:spcPts val="0"/>
                        </a:spcBef>
                        <a:spcAft>
                          <a:spcPts val="0"/>
                        </a:spcAft>
                        <a:buNone/>
                      </a:pPr>
                      <a:r>
                        <a:rPr lang="en-GB" sz="900"/>
                        <a:t>0.0000</a:t>
                      </a:r>
                      <a:endParaRPr sz="900"/>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solidFill>
                      <a:srgbClr val="CFE2F3"/>
                    </a:solidFill>
                  </a:tcPr>
                </a:tc>
                <a:tc>
                  <a:txBody>
                    <a:bodyPr/>
                    <a:lstStyle/>
                    <a:p>
                      <a:pPr marL="0" lvl="0" indent="0" algn="ctr" rtl="0">
                        <a:spcBef>
                          <a:spcPts val="0"/>
                        </a:spcBef>
                        <a:spcAft>
                          <a:spcPts val="0"/>
                        </a:spcAft>
                        <a:buNone/>
                      </a:pPr>
                      <a:r>
                        <a:rPr lang="en-GB" sz="900"/>
                        <a:t>0.3826</a:t>
                      </a:r>
                      <a:endParaRPr sz="900"/>
                    </a:p>
                  </a:txBody>
                  <a:tcPr marL="91425" marR="91425" marT="91425" marB="91425" anchor="ctr">
                    <a:lnL w="9525" cap="flat" cmpd="sng">
                      <a:solidFill>
                        <a:srgbClr val="9E9E9E"/>
                      </a:solidFill>
                      <a:prstDash val="solid"/>
                      <a:round/>
                      <a:headEnd type="none" w="sm" len="sm"/>
                      <a:tailEnd type="none" w="sm" len="sm"/>
                    </a:lnL>
                    <a:solidFill>
                      <a:srgbClr val="CFE2F3"/>
                    </a:solidFill>
                  </a:tcPr>
                </a:tc>
              </a:tr>
              <a:tr h="457175">
                <a:tc>
                  <a:txBody>
                    <a:bodyPr/>
                    <a:lstStyle/>
                    <a:p>
                      <a:pPr marL="0" lvl="0" indent="0" algn="ctr" rtl="0">
                        <a:spcBef>
                          <a:spcPts val="0"/>
                        </a:spcBef>
                        <a:spcAft>
                          <a:spcPts val="0"/>
                        </a:spcAft>
                        <a:buNone/>
                      </a:pPr>
                      <a:r>
                        <a:rPr lang="en-GB" sz="900" b="1"/>
                        <a:t>CLIP Organs</a:t>
                      </a:r>
                      <a:endParaRPr sz="900" b="1"/>
                    </a:p>
                  </a:txBody>
                  <a:tcPr marL="91425" marR="91425" marT="91425" marB="91425" anchor="ctr">
                    <a:solidFill>
                      <a:srgbClr val="CFE2F3"/>
                    </a:solidFill>
                  </a:tcPr>
                </a:tc>
                <a:tc>
                  <a:txBody>
                    <a:bodyPr/>
                    <a:lstStyle/>
                    <a:p>
                      <a:pPr marL="0" lvl="0" indent="0" algn="ctr" rtl="0">
                        <a:spcBef>
                          <a:spcPts val="0"/>
                        </a:spcBef>
                        <a:spcAft>
                          <a:spcPts val="0"/>
                        </a:spcAft>
                        <a:buNone/>
                      </a:pPr>
                      <a:r>
                        <a:rPr lang="en-GB" sz="900" b="1"/>
                        <a:t>0.9483</a:t>
                      </a:r>
                      <a:endParaRPr sz="900" b="1"/>
                    </a:p>
                  </a:txBody>
                  <a:tcPr marL="91425" marR="91425" marT="91425" marB="91425" anchor="ctr"/>
                </a:tc>
                <a:tc>
                  <a:txBody>
                    <a:bodyPr/>
                    <a:lstStyle/>
                    <a:p>
                      <a:pPr marL="0" lvl="0" indent="0" algn="ctr" rtl="0">
                        <a:spcBef>
                          <a:spcPts val="0"/>
                        </a:spcBef>
                        <a:spcAft>
                          <a:spcPts val="0"/>
                        </a:spcAft>
                        <a:buNone/>
                      </a:pPr>
                      <a:r>
                        <a:rPr lang="en-GB" sz="900"/>
                        <a:t>0.4436</a:t>
                      </a:r>
                      <a:endParaRPr sz="900"/>
                    </a:p>
                  </a:txBody>
                  <a:tcPr marL="91425" marR="91425" marT="91425" marB="91425" anchor="ctr"/>
                </a:tc>
                <a:tc>
                  <a:txBody>
                    <a:bodyPr/>
                    <a:lstStyle/>
                    <a:p>
                      <a:pPr marL="0" lvl="0" indent="0" algn="ctr" rtl="0">
                        <a:spcBef>
                          <a:spcPts val="0"/>
                        </a:spcBef>
                        <a:spcAft>
                          <a:spcPts val="0"/>
                        </a:spcAft>
                        <a:buNone/>
                      </a:pPr>
                      <a:r>
                        <a:rPr lang="en-GB" sz="900"/>
                        <a:t>0.1298</a:t>
                      </a:r>
                      <a:endParaRPr sz="900"/>
                    </a:p>
                  </a:txBody>
                  <a:tcPr marL="91425" marR="91425" marT="91425" marB="91425" anchor="ctr"/>
                </a:tc>
                <a:tc>
                  <a:txBody>
                    <a:bodyPr/>
                    <a:lstStyle/>
                    <a:p>
                      <a:pPr marL="0" lvl="0" indent="0" algn="ctr" rtl="0">
                        <a:spcBef>
                          <a:spcPts val="0"/>
                        </a:spcBef>
                        <a:spcAft>
                          <a:spcPts val="0"/>
                        </a:spcAft>
                        <a:buNone/>
                      </a:pPr>
                      <a:r>
                        <a:rPr lang="en-GB" sz="900" b="1"/>
                        <a:t>0.7446</a:t>
                      </a:r>
                      <a:endParaRPr sz="900" b="1"/>
                    </a:p>
                  </a:txBody>
                  <a:tcPr marL="91425" marR="91425" marT="91425" marB="91425" anchor="ctr"/>
                </a:tc>
                <a:tc>
                  <a:txBody>
                    <a:bodyPr/>
                    <a:lstStyle/>
                    <a:p>
                      <a:pPr marL="0" lvl="0" indent="0" algn="ctr" rtl="0">
                        <a:spcBef>
                          <a:spcPts val="0"/>
                        </a:spcBef>
                        <a:spcAft>
                          <a:spcPts val="0"/>
                        </a:spcAft>
                        <a:buNone/>
                      </a:pPr>
                      <a:r>
                        <a:rPr lang="en-GB" sz="900"/>
                        <a:t>0.1422</a:t>
                      </a:r>
                      <a:endParaRPr sz="900"/>
                    </a:p>
                  </a:txBody>
                  <a:tcPr marL="91425" marR="91425" marT="91425" marB="91425" anchor="ctr"/>
                </a:tc>
                <a:tc>
                  <a:txBody>
                    <a:bodyPr/>
                    <a:lstStyle/>
                    <a:p>
                      <a:pPr marL="0" lvl="0" indent="0" algn="ctr" rtl="0">
                        <a:spcBef>
                          <a:spcPts val="0"/>
                        </a:spcBef>
                        <a:spcAft>
                          <a:spcPts val="0"/>
                        </a:spcAft>
                        <a:buNone/>
                      </a:pPr>
                      <a:r>
                        <a:rPr lang="en-GB" sz="900"/>
                        <a:t>0.5258</a:t>
                      </a:r>
                      <a:endParaRPr sz="900"/>
                    </a:p>
                  </a:txBody>
                  <a:tcPr marL="91425" marR="91425" marT="91425" marB="91425" anchor="ctr"/>
                </a:tc>
                <a:tc>
                  <a:txBody>
                    <a:bodyPr/>
                    <a:lstStyle/>
                    <a:p>
                      <a:pPr marL="0" lvl="0" indent="0" algn="ctr" rtl="0">
                        <a:spcBef>
                          <a:spcPts val="0"/>
                        </a:spcBef>
                        <a:spcAft>
                          <a:spcPts val="0"/>
                        </a:spcAft>
                        <a:buNone/>
                      </a:pPr>
                      <a:r>
                        <a:rPr lang="en-GB" sz="900"/>
                        <a:t>0.4259</a:t>
                      </a:r>
                      <a:endParaRPr sz="900"/>
                    </a:p>
                  </a:txBody>
                  <a:tcPr marL="91425" marR="91425" marT="91425" marB="91425" anchor="ctr"/>
                </a:tc>
                <a:tc>
                  <a:txBody>
                    <a:bodyPr/>
                    <a:lstStyle/>
                    <a:p>
                      <a:pPr marL="0" lvl="0" indent="0" algn="ctr" rtl="0">
                        <a:spcBef>
                          <a:spcPts val="0"/>
                        </a:spcBef>
                        <a:spcAft>
                          <a:spcPts val="0"/>
                        </a:spcAft>
                        <a:buNone/>
                      </a:pPr>
                      <a:r>
                        <a:rPr lang="en-GB" sz="900"/>
                        <a:t>0.1000</a:t>
                      </a:r>
                      <a:endParaRPr sz="900"/>
                    </a:p>
                  </a:txBody>
                  <a:tcPr marL="91425" marR="91425" marT="91425" marB="91425" anchor="ctr">
                    <a:lnR w="9525" cap="flat" cmpd="sng">
                      <a:solidFill>
                        <a:srgbClr val="9E9E9E"/>
                      </a:solidFill>
                      <a:prstDash val="solid"/>
                      <a:round/>
                      <a:headEnd type="none" w="sm" len="sm"/>
                      <a:tailEnd type="none" w="sm" len="sm"/>
                    </a:lnR>
                  </a:tcPr>
                </a:tc>
                <a:tc>
                  <a:txBody>
                    <a:bodyPr/>
                    <a:lstStyle/>
                    <a:p>
                      <a:pPr marL="0" lvl="0" indent="0" algn="ctr" rtl="0">
                        <a:spcBef>
                          <a:spcPts val="0"/>
                        </a:spcBef>
                        <a:spcAft>
                          <a:spcPts val="0"/>
                        </a:spcAft>
                        <a:buNone/>
                      </a:pPr>
                      <a:r>
                        <a:rPr lang="en-GB" sz="900"/>
                        <a:t>0.0001</a:t>
                      </a:r>
                      <a:endParaRPr sz="900"/>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solidFill>
                      <a:srgbClr val="CFE2F3"/>
                    </a:solidFill>
                  </a:tcPr>
                </a:tc>
                <a:tc>
                  <a:txBody>
                    <a:bodyPr/>
                    <a:lstStyle/>
                    <a:p>
                      <a:pPr marL="0" lvl="0" indent="0" algn="ctr" rtl="0">
                        <a:spcBef>
                          <a:spcPts val="0"/>
                        </a:spcBef>
                        <a:spcAft>
                          <a:spcPts val="0"/>
                        </a:spcAft>
                        <a:buNone/>
                      </a:pPr>
                      <a:r>
                        <a:rPr lang="en-GB" sz="900"/>
                        <a:t>0.3845</a:t>
                      </a:r>
                      <a:endParaRPr sz="900"/>
                    </a:p>
                  </a:txBody>
                  <a:tcPr marL="91425" marR="91425" marT="91425" marB="91425" anchor="ctr">
                    <a:lnL w="9525" cap="flat" cmpd="sng">
                      <a:solidFill>
                        <a:srgbClr val="9E9E9E"/>
                      </a:solidFill>
                      <a:prstDash val="solid"/>
                      <a:round/>
                      <a:headEnd type="none" w="sm" len="sm"/>
                      <a:tailEnd type="none" w="sm" len="sm"/>
                    </a:lnL>
                    <a:solidFill>
                      <a:srgbClr val="CFE2F3"/>
                    </a:solidFill>
                  </a:tcPr>
                </a:tc>
              </a:tr>
              <a:tr h="518125">
                <a:tc>
                  <a:txBody>
                    <a:bodyPr/>
                    <a:lstStyle/>
                    <a:p>
                      <a:pPr marL="0" lvl="0" indent="0" algn="ctr" rtl="0">
                        <a:spcBef>
                          <a:spcPts val="0"/>
                        </a:spcBef>
                        <a:spcAft>
                          <a:spcPts val="0"/>
                        </a:spcAft>
                        <a:buNone/>
                      </a:pPr>
                      <a:r>
                        <a:rPr lang="en-GB" sz="900" b="1"/>
                        <a:t>MedCLIP Organs</a:t>
                      </a:r>
                      <a:endParaRPr sz="900" b="1"/>
                    </a:p>
                  </a:txBody>
                  <a:tcPr marL="91425" marR="91425" marT="91425" marB="91425" anchor="ctr">
                    <a:solidFill>
                      <a:srgbClr val="CFE2F3"/>
                    </a:solidFill>
                  </a:tcPr>
                </a:tc>
                <a:tc>
                  <a:txBody>
                    <a:bodyPr/>
                    <a:lstStyle/>
                    <a:p>
                      <a:pPr marL="0" lvl="0" indent="0" algn="ctr" rtl="0">
                        <a:spcBef>
                          <a:spcPts val="0"/>
                        </a:spcBef>
                        <a:spcAft>
                          <a:spcPts val="0"/>
                        </a:spcAft>
                        <a:buNone/>
                      </a:pPr>
                      <a:r>
                        <a:rPr lang="en-GB" sz="900"/>
                        <a:t>0.9148</a:t>
                      </a:r>
                      <a:endParaRPr sz="900"/>
                    </a:p>
                  </a:txBody>
                  <a:tcPr marL="91425" marR="91425" marT="91425" marB="91425" anchor="ctr"/>
                </a:tc>
                <a:tc>
                  <a:txBody>
                    <a:bodyPr/>
                    <a:lstStyle/>
                    <a:p>
                      <a:pPr marL="0" lvl="0" indent="0" algn="ctr" rtl="0">
                        <a:spcBef>
                          <a:spcPts val="0"/>
                        </a:spcBef>
                        <a:spcAft>
                          <a:spcPts val="0"/>
                        </a:spcAft>
                        <a:buNone/>
                      </a:pPr>
                      <a:r>
                        <a:rPr lang="en-GB" sz="900"/>
                        <a:t>0.3476</a:t>
                      </a:r>
                      <a:endParaRPr sz="900"/>
                    </a:p>
                  </a:txBody>
                  <a:tcPr marL="91425" marR="91425" marT="91425" marB="91425" anchor="ctr"/>
                </a:tc>
                <a:tc>
                  <a:txBody>
                    <a:bodyPr/>
                    <a:lstStyle/>
                    <a:p>
                      <a:pPr marL="0" lvl="0" indent="0" algn="ctr" rtl="0">
                        <a:spcBef>
                          <a:spcPts val="0"/>
                        </a:spcBef>
                        <a:spcAft>
                          <a:spcPts val="0"/>
                        </a:spcAft>
                        <a:buNone/>
                      </a:pPr>
                      <a:r>
                        <a:rPr lang="en-GB" sz="900"/>
                        <a:t>0.0703</a:t>
                      </a:r>
                      <a:endParaRPr sz="900"/>
                    </a:p>
                  </a:txBody>
                  <a:tcPr marL="91425" marR="91425" marT="91425" marB="91425" anchor="ctr"/>
                </a:tc>
                <a:tc>
                  <a:txBody>
                    <a:bodyPr/>
                    <a:lstStyle/>
                    <a:p>
                      <a:pPr marL="0" lvl="0" indent="0" algn="ctr" rtl="0">
                        <a:spcBef>
                          <a:spcPts val="0"/>
                        </a:spcBef>
                        <a:spcAft>
                          <a:spcPts val="0"/>
                        </a:spcAft>
                        <a:buNone/>
                      </a:pPr>
                      <a:r>
                        <a:rPr lang="en-GB" sz="900"/>
                        <a:t>0.0199</a:t>
                      </a:r>
                      <a:endParaRPr sz="900"/>
                    </a:p>
                  </a:txBody>
                  <a:tcPr marL="91425" marR="91425" marT="91425" marB="91425" anchor="ctr"/>
                </a:tc>
                <a:tc>
                  <a:txBody>
                    <a:bodyPr/>
                    <a:lstStyle/>
                    <a:p>
                      <a:pPr marL="0" lvl="0" indent="0" algn="ctr" rtl="0">
                        <a:spcBef>
                          <a:spcPts val="0"/>
                        </a:spcBef>
                        <a:spcAft>
                          <a:spcPts val="0"/>
                        </a:spcAft>
                        <a:buNone/>
                      </a:pPr>
                      <a:r>
                        <a:rPr lang="en-GB" sz="900"/>
                        <a:t>0.1164</a:t>
                      </a:r>
                      <a:endParaRPr sz="900"/>
                    </a:p>
                  </a:txBody>
                  <a:tcPr marL="91425" marR="91425" marT="91425" marB="91425" anchor="ctr"/>
                </a:tc>
                <a:tc>
                  <a:txBody>
                    <a:bodyPr/>
                    <a:lstStyle/>
                    <a:p>
                      <a:pPr marL="0" lvl="0" indent="0" algn="ctr" rtl="0">
                        <a:spcBef>
                          <a:spcPts val="0"/>
                        </a:spcBef>
                        <a:spcAft>
                          <a:spcPts val="0"/>
                        </a:spcAft>
                        <a:buNone/>
                      </a:pPr>
                      <a:r>
                        <a:rPr lang="en-GB" sz="900"/>
                        <a:t>0.1101</a:t>
                      </a:r>
                      <a:endParaRPr sz="900"/>
                    </a:p>
                  </a:txBody>
                  <a:tcPr marL="91425" marR="91425" marT="91425" marB="91425" anchor="ctr"/>
                </a:tc>
                <a:tc>
                  <a:txBody>
                    <a:bodyPr/>
                    <a:lstStyle/>
                    <a:p>
                      <a:pPr marL="0" lvl="0" indent="0" algn="ctr" rtl="0">
                        <a:spcBef>
                          <a:spcPts val="0"/>
                        </a:spcBef>
                        <a:spcAft>
                          <a:spcPts val="0"/>
                        </a:spcAft>
                        <a:buNone/>
                      </a:pPr>
                      <a:r>
                        <a:rPr lang="en-GB" sz="900"/>
                        <a:t>0.2457</a:t>
                      </a:r>
                      <a:endParaRPr sz="900"/>
                    </a:p>
                  </a:txBody>
                  <a:tcPr marL="91425" marR="91425" marT="91425" marB="91425" anchor="ctr"/>
                </a:tc>
                <a:tc>
                  <a:txBody>
                    <a:bodyPr/>
                    <a:lstStyle/>
                    <a:p>
                      <a:pPr marL="0" lvl="0" indent="0" algn="ctr" rtl="0">
                        <a:spcBef>
                          <a:spcPts val="0"/>
                        </a:spcBef>
                        <a:spcAft>
                          <a:spcPts val="0"/>
                        </a:spcAft>
                        <a:buNone/>
                      </a:pPr>
                      <a:r>
                        <a:rPr lang="en-GB" sz="900"/>
                        <a:t>0.1049</a:t>
                      </a:r>
                      <a:endParaRPr sz="900"/>
                    </a:p>
                  </a:txBody>
                  <a:tcPr marL="91425" marR="91425" marT="91425" marB="91425" anchor="ctr">
                    <a:lnR w="9525" cap="flat" cmpd="sng">
                      <a:solidFill>
                        <a:srgbClr val="9E9E9E"/>
                      </a:solidFill>
                      <a:prstDash val="solid"/>
                      <a:round/>
                      <a:headEnd type="none" w="sm" len="sm"/>
                      <a:tailEnd type="none" w="sm" len="sm"/>
                    </a:lnR>
                  </a:tcPr>
                </a:tc>
                <a:tc>
                  <a:txBody>
                    <a:bodyPr/>
                    <a:lstStyle/>
                    <a:p>
                      <a:pPr marL="0" lvl="0" indent="0" algn="ctr" rtl="0">
                        <a:spcBef>
                          <a:spcPts val="0"/>
                        </a:spcBef>
                        <a:spcAft>
                          <a:spcPts val="0"/>
                        </a:spcAft>
                        <a:buNone/>
                      </a:pPr>
                      <a:r>
                        <a:rPr lang="en-GB" sz="900"/>
                        <a:t>0.0369</a:t>
                      </a:r>
                      <a:endParaRPr sz="900"/>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solidFill>
                      <a:srgbClr val="CFE2F3"/>
                    </a:solidFill>
                  </a:tcPr>
                </a:tc>
                <a:tc>
                  <a:txBody>
                    <a:bodyPr/>
                    <a:lstStyle/>
                    <a:p>
                      <a:pPr marL="0" lvl="0" indent="0" algn="ctr" rtl="0">
                        <a:spcBef>
                          <a:spcPts val="0"/>
                        </a:spcBef>
                        <a:spcAft>
                          <a:spcPts val="0"/>
                        </a:spcAft>
                        <a:buNone/>
                      </a:pPr>
                      <a:r>
                        <a:rPr lang="en-GB" sz="900"/>
                        <a:t>0.2185</a:t>
                      </a:r>
                      <a:endParaRPr sz="900"/>
                    </a:p>
                  </a:txBody>
                  <a:tcPr marL="91425" marR="91425" marT="91425" marB="91425" anchor="ctr">
                    <a:lnL w="9525" cap="flat" cmpd="sng">
                      <a:solidFill>
                        <a:srgbClr val="9E9E9E"/>
                      </a:solidFill>
                      <a:prstDash val="solid"/>
                      <a:round/>
                      <a:headEnd type="none" w="sm" len="sm"/>
                      <a:tailEnd type="none" w="sm" len="sm"/>
                    </a:lnL>
                    <a:solidFill>
                      <a:srgbClr val="CFE2F3"/>
                    </a:solidFill>
                  </a:tcPr>
                </a:tc>
              </a:tr>
              <a:tr h="518125">
                <a:tc>
                  <a:txBody>
                    <a:bodyPr/>
                    <a:lstStyle/>
                    <a:p>
                      <a:pPr marL="0" lvl="0" indent="0" algn="ctr" rtl="0">
                        <a:spcBef>
                          <a:spcPts val="0"/>
                        </a:spcBef>
                        <a:spcAft>
                          <a:spcPts val="0"/>
                        </a:spcAft>
                        <a:buNone/>
                      </a:pPr>
                      <a:r>
                        <a:rPr lang="en-GB" sz="900" b="1"/>
                        <a:t>CLIP Prompts</a:t>
                      </a:r>
                      <a:endParaRPr sz="900" b="1"/>
                    </a:p>
                  </a:txBody>
                  <a:tcPr marL="91425" marR="91425" marT="91425" marB="91425" anchor="ctr">
                    <a:solidFill>
                      <a:srgbClr val="CFE2F3"/>
                    </a:solidFill>
                  </a:tcPr>
                </a:tc>
                <a:tc>
                  <a:txBody>
                    <a:bodyPr/>
                    <a:lstStyle/>
                    <a:p>
                      <a:pPr marL="0" lvl="0" indent="0" algn="ctr" rtl="0">
                        <a:spcBef>
                          <a:spcPts val="0"/>
                        </a:spcBef>
                        <a:spcAft>
                          <a:spcPts val="0"/>
                        </a:spcAft>
                        <a:buNone/>
                      </a:pPr>
                      <a:r>
                        <a:rPr lang="en-GB" sz="900"/>
                        <a:t>0.9382</a:t>
                      </a:r>
                      <a:endParaRPr sz="900"/>
                    </a:p>
                  </a:txBody>
                  <a:tcPr marL="91425" marR="91425" marT="91425" marB="91425" anchor="ctr"/>
                </a:tc>
                <a:tc>
                  <a:txBody>
                    <a:bodyPr/>
                    <a:lstStyle/>
                    <a:p>
                      <a:pPr marL="0" lvl="0" indent="0" algn="ctr" rtl="0">
                        <a:spcBef>
                          <a:spcPts val="0"/>
                        </a:spcBef>
                        <a:spcAft>
                          <a:spcPts val="0"/>
                        </a:spcAft>
                        <a:buNone/>
                      </a:pPr>
                      <a:r>
                        <a:rPr lang="en-GB" sz="900"/>
                        <a:t>0.4455</a:t>
                      </a:r>
                      <a:endParaRPr sz="900"/>
                    </a:p>
                  </a:txBody>
                  <a:tcPr marL="91425" marR="91425" marT="91425" marB="91425" anchor="ctr"/>
                </a:tc>
                <a:tc>
                  <a:txBody>
                    <a:bodyPr/>
                    <a:lstStyle/>
                    <a:p>
                      <a:pPr marL="0" lvl="0" indent="0" algn="ctr" rtl="0">
                        <a:spcBef>
                          <a:spcPts val="0"/>
                        </a:spcBef>
                        <a:spcAft>
                          <a:spcPts val="0"/>
                        </a:spcAft>
                        <a:buNone/>
                      </a:pPr>
                      <a:r>
                        <a:rPr lang="en-GB" sz="900" b="1"/>
                        <a:t>0.1728</a:t>
                      </a:r>
                      <a:endParaRPr sz="900" b="1"/>
                    </a:p>
                  </a:txBody>
                  <a:tcPr marL="91425" marR="91425" marT="91425" marB="91425" anchor="ctr"/>
                </a:tc>
                <a:tc>
                  <a:txBody>
                    <a:bodyPr/>
                    <a:lstStyle/>
                    <a:p>
                      <a:pPr marL="0" lvl="0" indent="0" algn="ctr" rtl="0">
                        <a:spcBef>
                          <a:spcPts val="0"/>
                        </a:spcBef>
                        <a:spcAft>
                          <a:spcPts val="0"/>
                        </a:spcAft>
                        <a:buNone/>
                      </a:pPr>
                      <a:r>
                        <a:rPr lang="en-GB" sz="900"/>
                        <a:t>0.6079</a:t>
                      </a:r>
                      <a:endParaRPr sz="900"/>
                    </a:p>
                  </a:txBody>
                  <a:tcPr marL="91425" marR="91425" marT="91425" marB="91425" anchor="ctr"/>
                </a:tc>
                <a:tc>
                  <a:txBody>
                    <a:bodyPr/>
                    <a:lstStyle/>
                    <a:p>
                      <a:pPr marL="0" lvl="0" indent="0" algn="ctr" rtl="0">
                        <a:spcBef>
                          <a:spcPts val="0"/>
                        </a:spcBef>
                        <a:spcAft>
                          <a:spcPts val="0"/>
                        </a:spcAft>
                        <a:buNone/>
                      </a:pPr>
                      <a:r>
                        <a:rPr lang="en-GB" sz="900"/>
                        <a:t>0.1793</a:t>
                      </a:r>
                      <a:endParaRPr sz="900"/>
                    </a:p>
                  </a:txBody>
                  <a:tcPr marL="91425" marR="91425" marT="91425" marB="91425" anchor="ctr"/>
                </a:tc>
                <a:tc>
                  <a:txBody>
                    <a:bodyPr/>
                    <a:lstStyle/>
                    <a:p>
                      <a:pPr marL="0" lvl="0" indent="0" algn="ctr" rtl="0">
                        <a:spcBef>
                          <a:spcPts val="0"/>
                        </a:spcBef>
                        <a:spcAft>
                          <a:spcPts val="0"/>
                        </a:spcAft>
                        <a:buNone/>
                      </a:pPr>
                      <a:r>
                        <a:rPr lang="en-GB" sz="900"/>
                        <a:t>0.4354</a:t>
                      </a:r>
                      <a:endParaRPr sz="900"/>
                    </a:p>
                  </a:txBody>
                  <a:tcPr marL="91425" marR="91425" marT="91425" marB="91425" anchor="ctr"/>
                </a:tc>
                <a:tc>
                  <a:txBody>
                    <a:bodyPr/>
                    <a:lstStyle/>
                    <a:p>
                      <a:pPr marL="0" lvl="0" indent="0" algn="ctr" rtl="0">
                        <a:spcBef>
                          <a:spcPts val="0"/>
                        </a:spcBef>
                        <a:spcAft>
                          <a:spcPts val="0"/>
                        </a:spcAft>
                        <a:buNone/>
                      </a:pPr>
                      <a:r>
                        <a:rPr lang="en-GB" sz="900"/>
                        <a:t>0.2958</a:t>
                      </a:r>
                      <a:endParaRPr sz="900"/>
                    </a:p>
                  </a:txBody>
                  <a:tcPr marL="91425" marR="91425" marT="91425" marB="91425" anchor="ctr"/>
                </a:tc>
                <a:tc>
                  <a:txBody>
                    <a:bodyPr/>
                    <a:lstStyle/>
                    <a:p>
                      <a:pPr marL="0" lvl="0" indent="0" algn="ctr" rtl="0">
                        <a:spcBef>
                          <a:spcPts val="0"/>
                        </a:spcBef>
                        <a:spcAft>
                          <a:spcPts val="0"/>
                        </a:spcAft>
                        <a:buNone/>
                      </a:pPr>
                      <a:r>
                        <a:rPr lang="en-GB" sz="900"/>
                        <a:t>0.1279</a:t>
                      </a:r>
                      <a:endParaRPr sz="900"/>
                    </a:p>
                  </a:txBody>
                  <a:tcPr marL="91425" marR="91425" marT="91425" marB="91425" anchor="ctr">
                    <a:lnR w="9525" cap="flat" cmpd="sng">
                      <a:solidFill>
                        <a:srgbClr val="9E9E9E"/>
                      </a:solidFill>
                      <a:prstDash val="solid"/>
                      <a:round/>
                      <a:headEnd type="none" w="sm" len="sm"/>
                      <a:tailEnd type="none" w="sm" len="sm"/>
                    </a:lnR>
                  </a:tcPr>
                </a:tc>
                <a:tc>
                  <a:txBody>
                    <a:bodyPr/>
                    <a:lstStyle/>
                    <a:p>
                      <a:pPr marL="0" lvl="0" indent="0" algn="ctr" rtl="0">
                        <a:spcBef>
                          <a:spcPts val="0"/>
                        </a:spcBef>
                        <a:spcAft>
                          <a:spcPts val="0"/>
                        </a:spcAft>
                        <a:buNone/>
                      </a:pPr>
                      <a:r>
                        <a:rPr lang="en-GB" sz="900"/>
                        <a:t>0.0022</a:t>
                      </a:r>
                      <a:endParaRPr sz="900"/>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solidFill>
                      <a:srgbClr val="CFE2F3"/>
                    </a:solidFill>
                  </a:tcPr>
                </a:tc>
                <a:tc>
                  <a:txBody>
                    <a:bodyPr/>
                    <a:lstStyle/>
                    <a:p>
                      <a:pPr marL="0" lvl="0" indent="0" algn="ctr" rtl="0">
                        <a:spcBef>
                          <a:spcPts val="0"/>
                        </a:spcBef>
                        <a:spcAft>
                          <a:spcPts val="0"/>
                        </a:spcAft>
                        <a:buNone/>
                      </a:pPr>
                      <a:r>
                        <a:rPr lang="en-GB" sz="900"/>
                        <a:t>0.3561</a:t>
                      </a:r>
                      <a:endParaRPr sz="900"/>
                    </a:p>
                  </a:txBody>
                  <a:tcPr marL="91425" marR="91425" marT="91425" marB="91425" anchor="ctr">
                    <a:lnL w="9525" cap="flat" cmpd="sng">
                      <a:solidFill>
                        <a:srgbClr val="9E9E9E"/>
                      </a:solidFill>
                      <a:prstDash val="solid"/>
                      <a:round/>
                      <a:headEnd type="none" w="sm" len="sm"/>
                      <a:tailEnd type="none" w="sm" len="sm"/>
                    </a:lnL>
                    <a:solidFill>
                      <a:srgbClr val="CFE2F3"/>
                    </a:solidFill>
                  </a:tcPr>
                </a:tc>
              </a:tr>
              <a:tr h="518125">
                <a:tc>
                  <a:txBody>
                    <a:bodyPr/>
                    <a:lstStyle/>
                    <a:p>
                      <a:pPr marL="0" lvl="0" indent="0" algn="ctr" rtl="0">
                        <a:spcBef>
                          <a:spcPts val="0"/>
                        </a:spcBef>
                        <a:spcAft>
                          <a:spcPts val="0"/>
                        </a:spcAft>
                        <a:buNone/>
                      </a:pPr>
                      <a:r>
                        <a:rPr lang="en-GB" sz="900" b="1"/>
                        <a:t>CLIP Attention</a:t>
                      </a:r>
                      <a:endParaRPr sz="900" b="1"/>
                    </a:p>
                  </a:txBody>
                  <a:tcPr marL="91425" marR="91425" marT="91425" marB="91425" anchor="ctr">
                    <a:solidFill>
                      <a:srgbClr val="CFE2F3"/>
                    </a:solidFill>
                  </a:tcPr>
                </a:tc>
                <a:tc>
                  <a:txBody>
                    <a:bodyPr/>
                    <a:lstStyle/>
                    <a:p>
                      <a:pPr marL="0" lvl="0" indent="0" algn="ctr" rtl="0">
                        <a:spcBef>
                          <a:spcPts val="0"/>
                        </a:spcBef>
                        <a:spcAft>
                          <a:spcPts val="0"/>
                        </a:spcAft>
                        <a:buNone/>
                      </a:pPr>
                      <a:r>
                        <a:rPr lang="en-GB" sz="900"/>
                        <a:t>0.9332</a:t>
                      </a:r>
                      <a:endParaRPr sz="900"/>
                    </a:p>
                  </a:txBody>
                  <a:tcPr marL="91425" marR="91425" marT="91425" marB="91425" anchor="ctr"/>
                </a:tc>
                <a:tc>
                  <a:txBody>
                    <a:bodyPr/>
                    <a:lstStyle/>
                    <a:p>
                      <a:pPr marL="0" lvl="0" indent="0" algn="ctr" rtl="0">
                        <a:spcBef>
                          <a:spcPts val="0"/>
                        </a:spcBef>
                        <a:spcAft>
                          <a:spcPts val="0"/>
                        </a:spcAft>
                        <a:buNone/>
                      </a:pPr>
                      <a:r>
                        <a:rPr lang="en-GB" sz="900"/>
                        <a:t>0.3554</a:t>
                      </a:r>
                      <a:endParaRPr sz="900"/>
                    </a:p>
                  </a:txBody>
                  <a:tcPr marL="91425" marR="91425" marT="91425" marB="91425" anchor="ctr"/>
                </a:tc>
                <a:tc>
                  <a:txBody>
                    <a:bodyPr/>
                    <a:lstStyle/>
                    <a:p>
                      <a:pPr marL="0" lvl="0" indent="0" algn="ctr" rtl="0">
                        <a:spcBef>
                          <a:spcPts val="0"/>
                        </a:spcBef>
                        <a:spcAft>
                          <a:spcPts val="0"/>
                        </a:spcAft>
                        <a:buNone/>
                      </a:pPr>
                      <a:r>
                        <a:rPr lang="en-GB" sz="900"/>
                        <a:t>0.0971</a:t>
                      </a:r>
                      <a:endParaRPr sz="900"/>
                    </a:p>
                  </a:txBody>
                  <a:tcPr marL="91425" marR="91425" marT="91425" marB="91425" anchor="ctr"/>
                </a:tc>
                <a:tc>
                  <a:txBody>
                    <a:bodyPr/>
                    <a:lstStyle/>
                    <a:p>
                      <a:pPr marL="0" lvl="0" indent="0" algn="ctr" rtl="0">
                        <a:spcBef>
                          <a:spcPts val="0"/>
                        </a:spcBef>
                        <a:spcAft>
                          <a:spcPts val="0"/>
                        </a:spcAft>
                        <a:buNone/>
                      </a:pPr>
                      <a:r>
                        <a:rPr lang="en-GB" sz="900"/>
                        <a:t>0.7192</a:t>
                      </a:r>
                      <a:endParaRPr sz="900"/>
                    </a:p>
                  </a:txBody>
                  <a:tcPr marL="91425" marR="91425" marT="91425" marB="91425" anchor="ctr"/>
                </a:tc>
                <a:tc>
                  <a:txBody>
                    <a:bodyPr/>
                    <a:lstStyle/>
                    <a:p>
                      <a:pPr marL="0" lvl="0" indent="0" algn="ctr" rtl="0">
                        <a:spcBef>
                          <a:spcPts val="0"/>
                        </a:spcBef>
                        <a:spcAft>
                          <a:spcPts val="0"/>
                        </a:spcAft>
                        <a:buNone/>
                      </a:pPr>
                      <a:r>
                        <a:rPr lang="en-GB" sz="900"/>
                        <a:t>0.1605</a:t>
                      </a:r>
                      <a:endParaRPr sz="900"/>
                    </a:p>
                  </a:txBody>
                  <a:tcPr marL="91425" marR="91425" marT="91425" marB="91425" anchor="ctr"/>
                </a:tc>
                <a:tc>
                  <a:txBody>
                    <a:bodyPr/>
                    <a:lstStyle/>
                    <a:p>
                      <a:pPr marL="0" lvl="0" indent="0" algn="ctr" rtl="0">
                        <a:spcBef>
                          <a:spcPts val="0"/>
                        </a:spcBef>
                        <a:spcAft>
                          <a:spcPts val="0"/>
                        </a:spcAft>
                        <a:buNone/>
                      </a:pPr>
                      <a:r>
                        <a:rPr lang="en-GB" sz="900"/>
                        <a:t>0.4836</a:t>
                      </a:r>
                      <a:endParaRPr sz="900"/>
                    </a:p>
                  </a:txBody>
                  <a:tcPr marL="91425" marR="91425" marT="91425" marB="91425" anchor="ctr"/>
                </a:tc>
                <a:tc>
                  <a:txBody>
                    <a:bodyPr/>
                    <a:lstStyle/>
                    <a:p>
                      <a:pPr marL="0" lvl="0" indent="0" algn="ctr" rtl="0">
                        <a:spcBef>
                          <a:spcPts val="0"/>
                        </a:spcBef>
                        <a:spcAft>
                          <a:spcPts val="0"/>
                        </a:spcAft>
                        <a:buNone/>
                      </a:pPr>
                      <a:r>
                        <a:rPr lang="en-GB" sz="900"/>
                        <a:t>0.4139</a:t>
                      </a:r>
                      <a:endParaRPr sz="900"/>
                    </a:p>
                  </a:txBody>
                  <a:tcPr marL="91425" marR="91425" marT="91425" marB="91425" anchor="ctr"/>
                </a:tc>
                <a:tc>
                  <a:txBody>
                    <a:bodyPr/>
                    <a:lstStyle/>
                    <a:p>
                      <a:pPr marL="0" lvl="0" indent="0" algn="ctr" rtl="0">
                        <a:spcBef>
                          <a:spcPts val="0"/>
                        </a:spcBef>
                        <a:spcAft>
                          <a:spcPts val="0"/>
                        </a:spcAft>
                        <a:buNone/>
                      </a:pPr>
                      <a:r>
                        <a:rPr lang="en-GB" sz="900"/>
                        <a:t>0.0968</a:t>
                      </a:r>
                      <a:endParaRPr sz="900"/>
                    </a:p>
                  </a:txBody>
                  <a:tcPr marL="91425" marR="91425" marT="91425" marB="91425" anchor="ctr">
                    <a:lnR w="9525" cap="flat" cmpd="sng">
                      <a:solidFill>
                        <a:srgbClr val="9E9E9E"/>
                      </a:solidFill>
                      <a:prstDash val="solid"/>
                      <a:round/>
                      <a:headEnd type="none" w="sm" len="sm"/>
                      <a:tailEnd type="none" w="sm" len="sm"/>
                    </a:lnR>
                  </a:tcPr>
                </a:tc>
                <a:tc>
                  <a:txBody>
                    <a:bodyPr/>
                    <a:lstStyle/>
                    <a:p>
                      <a:pPr marL="0" lvl="0" indent="0" algn="ctr" rtl="0">
                        <a:spcBef>
                          <a:spcPts val="0"/>
                        </a:spcBef>
                        <a:spcAft>
                          <a:spcPts val="0"/>
                        </a:spcAft>
                        <a:buNone/>
                      </a:pPr>
                      <a:r>
                        <a:rPr lang="en-GB" sz="900" b="1"/>
                        <a:t>0.4895</a:t>
                      </a:r>
                      <a:endParaRPr sz="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solidFill>
                      <a:srgbClr val="CFE2F3"/>
                    </a:solidFill>
                  </a:tcPr>
                </a:tc>
                <a:tc>
                  <a:txBody>
                    <a:bodyPr/>
                    <a:lstStyle/>
                    <a:p>
                      <a:pPr marL="0" lvl="0" indent="0" algn="ctr" rtl="0">
                        <a:spcBef>
                          <a:spcPts val="0"/>
                        </a:spcBef>
                        <a:spcAft>
                          <a:spcPts val="0"/>
                        </a:spcAft>
                        <a:buNone/>
                      </a:pPr>
                      <a:r>
                        <a:rPr lang="en-GB" sz="900" b="1"/>
                        <a:t>0.4166</a:t>
                      </a:r>
                      <a:endParaRPr sz="900" b="1"/>
                    </a:p>
                  </a:txBody>
                  <a:tcPr marL="91425" marR="91425" marT="91425" marB="91425" anchor="ctr">
                    <a:lnL w="9525" cap="flat" cmpd="sng">
                      <a:solidFill>
                        <a:srgbClr val="9E9E9E"/>
                      </a:solidFill>
                      <a:prstDash val="solid"/>
                      <a:round/>
                      <a:headEnd type="none" w="sm" len="sm"/>
                      <a:tailEnd type="none" w="sm" len="sm"/>
                    </a:lnL>
                    <a:solidFill>
                      <a:srgbClr val="CFE2F3"/>
                    </a:solidFill>
                  </a:tcPr>
                </a:tc>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217" name="Shape 217"/>
        <p:cNvGrpSpPr/>
        <p:nvPr/>
      </p:nvGrpSpPr>
      <p:grpSpPr>
        <a:xfrm>
          <a:off x="0" y="0"/>
          <a:ext cx="0" cy="0"/>
          <a:chOff x="0" y="0"/>
          <a:chExt cx="0" cy="0"/>
        </a:xfrm>
      </p:grpSpPr>
      <p:sp>
        <p:nvSpPr>
          <p:cNvPr id="218" name="Google Shape;218;p29"/>
          <p:cNvSpPr txBox="1"/>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Results</a:t>
            </a:r>
            <a:endParaRPr lang="en-GB"/>
          </a:p>
        </p:txBody>
      </p:sp>
      <p:sp>
        <p:nvSpPr>
          <p:cNvPr id="219" name="Google Shape;219;p29"/>
          <p:cNvSpPr txBox="1"/>
          <p:nvPr>
            <p:ph type="body" idx="1"/>
          </p:nvPr>
        </p:nvSpPr>
        <p:spPr>
          <a:xfrm>
            <a:off x="969750" y="1394900"/>
            <a:ext cx="7176000" cy="2787900"/>
          </a:xfrm>
          <a:prstGeom prst="rect">
            <a:avLst/>
          </a:prstGeom>
        </p:spPr>
        <p:txBody>
          <a:bodyPr spcFirstLastPara="1" wrap="square" lIns="91425" tIns="91425" rIns="91425" bIns="91425" anchor="t" anchorCtr="0">
            <a:normAutofit/>
          </a:bodyPr>
          <a:lstStyle/>
          <a:p>
            <a:pPr marL="0" lvl="0" indent="0" algn="l" rtl="0">
              <a:lnSpc>
                <a:spcPct val="150000"/>
              </a:lnSpc>
              <a:spcBef>
                <a:spcPts val="0"/>
              </a:spcBef>
              <a:spcAft>
                <a:spcPts val="0"/>
              </a:spcAft>
              <a:buNone/>
            </a:pPr>
            <a:endParaRPr sz="1600"/>
          </a:p>
          <a:p>
            <a:pPr marL="914400" lvl="0" indent="0" algn="l" rtl="0">
              <a:spcBef>
                <a:spcPts val="1200"/>
              </a:spcBef>
              <a:spcAft>
                <a:spcPts val="1200"/>
              </a:spcAft>
              <a:buNone/>
            </a:pPr>
            <a:endParaRPr sz="1400"/>
          </a:p>
        </p:txBody>
      </p:sp>
      <p:pic>
        <p:nvPicPr>
          <p:cNvPr id="220" name="Google Shape;220;p29"/>
          <p:cNvPicPr preferRelativeResize="0"/>
          <p:nvPr/>
        </p:nvPicPr>
        <p:blipFill>
          <a:blip r:embed="rId1"/>
          <a:stretch>
            <a:fillRect/>
          </a:stretch>
        </p:blipFill>
        <p:spPr>
          <a:xfrm>
            <a:off x="1687384" y="725963"/>
            <a:ext cx="5769226" cy="4125776"/>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224" name="Shape 224"/>
        <p:cNvGrpSpPr/>
        <p:nvPr/>
      </p:nvGrpSpPr>
      <p:grpSpPr>
        <a:xfrm>
          <a:off x="0" y="0"/>
          <a:ext cx="0" cy="0"/>
          <a:chOff x="0" y="0"/>
          <a:chExt cx="0" cy="0"/>
        </a:xfrm>
      </p:grpSpPr>
      <p:sp>
        <p:nvSpPr>
          <p:cNvPr id="225" name="Google Shape;225;p30"/>
          <p:cNvSpPr txBox="1"/>
          <p:nvPr>
            <p:ph type="title"/>
          </p:nvPr>
        </p:nvSpPr>
        <p:spPr>
          <a:xfrm>
            <a:off x="149650" y="12680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Results</a:t>
            </a:r>
            <a:endParaRPr lang="en-GB"/>
          </a:p>
        </p:txBody>
      </p:sp>
      <p:pic>
        <p:nvPicPr>
          <p:cNvPr id="226" name="Google Shape;226;p30"/>
          <p:cNvPicPr preferRelativeResize="0"/>
          <p:nvPr/>
        </p:nvPicPr>
        <p:blipFill rotWithShape="1">
          <a:blip r:embed="rId1"/>
          <a:srcRect l="5724" t="10583" r="10586" b="10732"/>
          <a:stretch>
            <a:fillRect/>
          </a:stretch>
        </p:blipFill>
        <p:spPr>
          <a:xfrm>
            <a:off x="1889330" y="0"/>
            <a:ext cx="5365345" cy="50443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230" name="Shape 230"/>
        <p:cNvGrpSpPr/>
        <p:nvPr/>
      </p:nvGrpSpPr>
      <p:grpSpPr>
        <a:xfrm>
          <a:off x="0" y="0"/>
          <a:ext cx="0" cy="0"/>
          <a:chOff x="0" y="0"/>
          <a:chExt cx="0" cy="0"/>
        </a:xfrm>
      </p:grpSpPr>
      <p:sp>
        <p:nvSpPr>
          <p:cNvPr id="231" name="Google Shape;231;p31"/>
          <p:cNvSpPr txBox="1"/>
          <p:nvPr>
            <p:ph type="title"/>
          </p:nvPr>
        </p:nvSpPr>
        <p:spPr>
          <a:xfrm>
            <a:off x="149650" y="12680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Results</a:t>
            </a:r>
            <a:endParaRPr lang="en-GB"/>
          </a:p>
        </p:txBody>
      </p:sp>
      <p:pic>
        <p:nvPicPr>
          <p:cNvPr id="232" name="Google Shape;232;p31"/>
          <p:cNvPicPr preferRelativeResize="0"/>
          <p:nvPr/>
        </p:nvPicPr>
        <p:blipFill rotWithShape="1">
          <a:blip r:embed="rId1"/>
          <a:srcRect l="5567" t="10604" r="10462" b="10730"/>
          <a:stretch>
            <a:fillRect/>
          </a:stretch>
        </p:blipFill>
        <p:spPr>
          <a:xfrm>
            <a:off x="1880900" y="0"/>
            <a:ext cx="5382200" cy="50423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64" name="Shape 64"/>
        <p:cNvGrpSpPr/>
        <p:nvPr/>
      </p:nvGrpSpPr>
      <p:grpSpPr>
        <a:xfrm>
          <a:off x="0" y="0"/>
          <a:ext cx="0" cy="0"/>
          <a:chOff x="0" y="0"/>
          <a:chExt cx="0" cy="0"/>
        </a:xfrm>
      </p:grpSpPr>
      <p:sp>
        <p:nvSpPr>
          <p:cNvPr id="65" name="Google Shape;65;p14"/>
          <p:cNvSpPr txBox="1"/>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Problem Statement - Goal</a:t>
            </a:r>
            <a:endParaRPr lang="en-GB"/>
          </a:p>
        </p:txBody>
      </p:sp>
      <p:sp>
        <p:nvSpPr>
          <p:cNvPr id="66" name="Google Shape;66;p14"/>
          <p:cNvSpPr txBox="1"/>
          <p:nvPr>
            <p:ph type="body" idx="1"/>
          </p:nvPr>
        </p:nvSpPr>
        <p:spPr>
          <a:xfrm>
            <a:off x="969750" y="1394900"/>
            <a:ext cx="7176000" cy="2787900"/>
          </a:xfrm>
          <a:prstGeom prst="rect">
            <a:avLst/>
          </a:prstGeom>
        </p:spPr>
        <p:txBody>
          <a:bodyPr spcFirstLastPara="1" wrap="square" lIns="91425" tIns="91425" rIns="91425" bIns="91425" anchor="t" anchorCtr="0">
            <a:normAutofit/>
          </a:bodyPr>
          <a:lstStyle/>
          <a:p>
            <a:pPr marL="457200" lvl="0" indent="-330200" algn="l" rtl="0">
              <a:lnSpc>
                <a:spcPct val="150000"/>
              </a:lnSpc>
              <a:spcBef>
                <a:spcPts val="0"/>
              </a:spcBef>
              <a:spcAft>
                <a:spcPts val="0"/>
              </a:spcAft>
              <a:buSzPts val="1600"/>
              <a:buChar char="●"/>
            </a:pPr>
            <a:r>
              <a:rPr lang="en-GB" sz="1600"/>
              <a:t>Our task is to perform organ segmentation on medical images, using a combination of the image data and natural language instructions as input.</a:t>
            </a:r>
            <a:endParaRPr sz="1600"/>
          </a:p>
          <a:p>
            <a:pPr marL="914400" lvl="0" indent="0" algn="l" rtl="0">
              <a:spcBef>
                <a:spcPts val="1200"/>
              </a:spcBef>
              <a:spcAft>
                <a:spcPts val="1200"/>
              </a:spcAft>
              <a:buNone/>
            </a:pPr>
            <a:endParaRPr sz="1400"/>
          </a:p>
        </p:txBody>
      </p:sp>
      <p:sp>
        <p:nvSpPr>
          <p:cNvPr id="67" name="Google Shape;67;p14"/>
          <p:cNvSpPr/>
          <p:nvPr/>
        </p:nvSpPr>
        <p:spPr>
          <a:xfrm>
            <a:off x="3377589" y="3358411"/>
            <a:ext cx="441900" cy="418200"/>
          </a:xfrm>
          <a:prstGeom prst="mathPlus">
            <a:avLst>
              <a:gd name="adj1" fmla="val 2352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 name="Google Shape;68;p14"/>
          <p:cNvSpPr/>
          <p:nvPr/>
        </p:nvSpPr>
        <p:spPr>
          <a:xfrm>
            <a:off x="3929774" y="2954644"/>
            <a:ext cx="1304802" cy="1350810"/>
          </a:xfrm>
          <a:prstGeom prst="flowChartDocumen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2400"/>
              <a:t>“Liver”</a:t>
            </a:r>
            <a:endParaRPr sz="2400"/>
          </a:p>
        </p:txBody>
      </p:sp>
      <p:sp>
        <p:nvSpPr>
          <p:cNvPr id="69" name="Google Shape;69;p14"/>
          <p:cNvSpPr/>
          <p:nvPr/>
        </p:nvSpPr>
        <p:spPr>
          <a:xfrm>
            <a:off x="5345042" y="3394175"/>
            <a:ext cx="421500" cy="346800"/>
          </a:xfrm>
          <a:prstGeom prst="striped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70" name="Google Shape;70;p14"/>
          <p:cNvPicPr preferRelativeResize="0"/>
          <p:nvPr/>
        </p:nvPicPr>
        <p:blipFill>
          <a:blip r:embed="rId1"/>
          <a:stretch>
            <a:fillRect/>
          </a:stretch>
        </p:blipFill>
        <p:spPr>
          <a:xfrm>
            <a:off x="1826093" y="2843043"/>
            <a:ext cx="1441225" cy="1449050"/>
          </a:xfrm>
          <a:prstGeom prst="rect">
            <a:avLst/>
          </a:prstGeom>
          <a:noFill/>
          <a:ln>
            <a:noFill/>
          </a:ln>
        </p:spPr>
      </p:pic>
      <p:pic>
        <p:nvPicPr>
          <p:cNvPr id="71" name="Google Shape;71;p14"/>
          <p:cNvPicPr preferRelativeResize="0"/>
          <p:nvPr/>
        </p:nvPicPr>
        <p:blipFill>
          <a:blip r:embed="rId2"/>
          <a:stretch>
            <a:fillRect/>
          </a:stretch>
        </p:blipFill>
        <p:spPr>
          <a:xfrm>
            <a:off x="5877025" y="2844938"/>
            <a:ext cx="1441225" cy="14451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236" name="Shape 236"/>
        <p:cNvGrpSpPr/>
        <p:nvPr/>
      </p:nvGrpSpPr>
      <p:grpSpPr>
        <a:xfrm>
          <a:off x="0" y="0"/>
          <a:ext cx="0" cy="0"/>
          <a:chOff x="0" y="0"/>
          <a:chExt cx="0" cy="0"/>
        </a:xfrm>
      </p:grpSpPr>
      <p:sp>
        <p:nvSpPr>
          <p:cNvPr id="237" name="Google Shape;237;p32"/>
          <p:cNvSpPr txBox="1"/>
          <p:nvPr>
            <p:ph type="title"/>
          </p:nvPr>
        </p:nvSpPr>
        <p:spPr>
          <a:xfrm>
            <a:off x="149650" y="12680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Results</a:t>
            </a:r>
            <a:endParaRPr lang="en-GB"/>
          </a:p>
        </p:txBody>
      </p:sp>
      <p:pic>
        <p:nvPicPr>
          <p:cNvPr id="238" name="Google Shape;238;p32"/>
          <p:cNvPicPr preferRelativeResize="0"/>
          <p:nvPr/>
        </p:nvPicPr>
        <p:blipFill rotWithShape="1">
          <a:blip r:embed="rId1"/>
          <a:srcRect l="5554" t="10702" r="10411" b="10544"/>
          <a:stretch>
            <a:fillRect/>
          </a:stretch>
        </p:blipFill>
        <p:spPr>
          <a:xfrm>
            <a:off x="1881050" y="0"/>
            <a:ext cx="5381875" cy="50438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242" name="Shape 242"/>
        <p:cNvGrpSpPr/>
        <p:nvPr/>
      </p:nvGrpSpPr>
      <p:grpSpPr>
        <a:xfrm>
          <a:off x="0" y="0"/>
          <a:ext cx="0" cy="0"/>
          <a:chOff x="0" y="0"/>
          <a:chExt cx="0" cy="0"/>
        </a:xfrm>
      </p:grpSpPr>
      <p:sp>
        <p:nvSpPr>
          <p:cNvPr id="243" name="Google Shape;243;p33"/>
          <p:cNvSpPr txBox="1"/>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Conclusion - Findings</a:t>
            </a:r>
            <a:endParaRPr lang="en-GB"/>
          </a:p>
        </p:txBody>
      </p:sp>
      <p:sp>
        <p:nvSpPr>
          <p:cNvPr id="244" name="Google Shape;244;p33"/>
          <p:cNvSpPr txBox="1"/>
          <p:nvPr>
            <p:ph type="body" idx="1"/>
          </p:nvPr>
        </p:nvSpPr>
        <p:spPr>
          <a:xfrm>
            <a:off x="969750" y="1394900"/>
            <a:ext cx="7176000" cy="3134700"/>
          </a:xfrm>
          <a:prstGeom prst="rect">
            <a:avLst/>
          </a:prstGeom>
        </p:spPr>
        <p:txBody>
          <a:bodyPr spcFirstLastPara="1" wrap="square" lIns="91425" tIns="91425" rIns="91425" bIns="91425" anchor="t" anchorCtr="0">
            <a:normAutofit fontScale="77500" lnSpcReduction="20000"/>
          </a:bodyPr>
          <a:lstStyle/>
          <a:p>
            <a:pPr marL="457200" lvl="0" indent="-307340" algn="l" rtl="0">
              <a:lnSpc>
                <a:spcPct val="150000"/>
              </a:lnSpc>
              <a:spcBef>
                <a:spcPts val="0"/>
              </a:spcBef>
              <a:spcAft>
                <a:spcPts val="0"/>
              </a:spcAft>
              <a:buSzPct val="100000"/>
              <a:buChar char="●"/>
            </a:pPr>
            <a:r>
              <a:rPr lang="en-GB" sz="1600"/>
              <a:t>Using different text embeddings does not necessarily improve segmentation performance. </a:t>
            </a:r>
            <a:endParaRPr sz="1600"/>
          </a:p>
          <a:p>
            <a:pPr marL="457200" lvl="0" indent="-307340" algn="l" rtl="0">
              <a:lnSpc>
                <a:spcPct val="150000"/>
              </a:lnSpc>
              <a:spcBef>
                <a:spcPts val="0"/>
              </a:spcBef>
              <a:spcAft>
                <a:spcPts val="0"/>
              </a:spcAft>
              <a:buSzPct val="100000"/>
              <a:buChar char="●"/>
            </a:pPr>
            <a:r>
              <a:rPr lang="en-GB" sz="1600"/>
              <a:t>We observed that the CLIP-based models tend to segment liver when they are asked to segment spleen. </a:t>
            </a:r>
            <a:endParaRPr sz="1600"/>
          </a:p>
          <a:p>
            <a:pPr marL="457200" lvl="0" indent="-307340" algn="l" rtl="0">
              <a:lnSpc>
                <a:spcPct val="150000"/>
              </a:lnSpc>
              <a:spcBef>
                <a:spcPts val="0"/>
              </a:spcBef>
              <a:spcAft>
                <a:spcPts val="0"/>
              </a:spcAft>
              <a:buSzPct val="100000"/>
              <a:buChar char="●"/>
            </a:pPr>
            <a:r>
              <a:rPr lang="en-GB" sz="1600"/>
              <a:t>Functionally, the spleen is closely associated with the liver, as they are located adjacent to each other and share some physiological roles, such as filtering the blood and removing harmful substances.</a:t>
            </a:r>
            <a:endParaRPr sz="1600"/>
          </a:p>
          <a:p>
            <a:pPr marL="457200" lvl="0" indent="-307340" algn="l" rtl="0">
              <a:lnSpc>
                <a:spcPct val="150000"/>
              </a:lnSpc>
              <a:spcBef>
                <a:spcPts val="0"/>
              </a:spcBef>
              <a:spcAft>
                <a:spcPts val="0"/>
              </a:spcAft>
              <a:buSzPct val="100000"/>
              <a:buChar char="●"/>
            </a:pPr>
            <a:r>
              <a:rPr lang="en-GB" sz="1600"/>
              <a:t>The poor performance of MedCLIP was something unexpected.</a:t>
            </a:r>
            <a:endParaRPr sz="1600"/>
          </a:p>
          <a:p>
            <a:pPr marL="457200" lvl="0" indent="-307340" algn="l" rtl="0">
              <a:lnSpc>
                <a:spcPct val="150000"/>
              </a:lnSpc>
              <a:spcBef>
                <a:spcPts val="0"/>
              </a:spcBef>
              <a:spcAft>
                <a:spcPts val="0"/>
              </a:spcAft>
              <a:buSzPct val="100000"/>
              <a:buChar char="●"/>
            </a:pPr>
            <a:r>
              <a:rPr lang="en-GB" sz="1600"/>
              <a:t>Incorporating attention mechanisms with CLIP for multi-modality fusion can enhance few-shot learning. </a:t>
            </a:r>
            <a:endParaRPr sz="1600"/>
          </a:p>
          <a:p>
            <a:pPr marL="457200" lvl="0" indent="-307340" algn="l" rtl="0">
              <a:lnSpc>
                <a:spcPct val="150000"/>
              </a:lnSpc>
              <a:spcBef>
                <a:spcPts val="0"/>
              </a:spcBef>
              <a:spcAft>
                <a:spcPts val="0"/>
              </a:spcAft>
              <a:buSzPct val="100000"/>
              <a:buChar char="●"/>
            </a:pPr>
            <a:r>
              <a:rPr lang="en-GB" sz="1600"/>
              <a:t>The approach for converting/extracting features to a shared latent space when fusing different modalities can significantly affect model performance. One possible solution is to eliminate non-essential biases.</a:t>
            </a:r>
            <a:endParaRPr sz="140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248" name="Shape 248"/>
        <p:cNvGrpSpPr/>
        <p:nvPr/>
      </p:nvGrpSpPr>
      <p:grpSpPr>
        <a:xfrm>
          <a:off x="0" y="0"/>
          <a:ext cx="0" cy="0"/>
          <a:chOff x="0" y="0"/>
          <a:chExt cx="0" cy="0"/>
        </a:xfrm>
      </p:grpSpPr>
      <p:sp>
        <p:nvSpPr>
          <p:cNvPr id="249" name="Google Shape;249;p34"/>
          <p:cNvSpPr txBox="1"/>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Conclusion - Limitations</a:t>
            </a:r>
            <a:endParaRPr lang="en-GB"/>
          </a:p>
        </p:txBody>
      </p:sp>
      <p:sp>
        <p:nvSpPr>
          <p:cNvPr id="250" name="Google Shape;250;p34"/>
          <p:cNvSpPr txBox="1"/>
          <p:nvPr>
            <p:ph type="body" idx="1"/>
          </p:nvPr>
        </p:nvSpPr>
        <p:spPr>
          <a:xfrm>
            <a:off x="969750" y="1394900"/>
            <a:ext cx="7176000" cy="3105600"/>
          </a:xfrm>
          <a:prstGeom prst="rect">
            <a:avLst/>
          </a:prstGeom>
        </p:spPr>
        <p:txBody>
          <a:bodyPr spcFirstLastPara="1" wrap="square" lIns="91425" tIns="91425" rIns="91425" bIns="91425" anchor="t" anchorCtr="0">
            <a:normAutofit/>
          </a:bodyPr>
          <a:lstStyle/>
          <a:p>
            <a:pPr marL="457200" lvl="0" indent="-330200" algn="l" rtl="0">
              <a:lnSpc>
                <a:spcPct val="150000"/>
              </a:lnSpc>
              <a:spcBef>
                <a:spcPts val="0"/>
              </a:spcBef>
              <a:spcAft>
                <a:spcPts val="0"/>
              </a:spcAft>
              <a:buSzPts val="1600"/>
              <a:buChar char="●"/>
            </a:pPr>
            <a:r>
              <a:rPr lang="en-GB" sz="1600"/>
              <a:t>Computational resources are important factors for improving model performance and doing more experiments, especially with large datasets and complex models. The use of large GPUs is inevitable.</a:t>
            </a:r>
            <a:endParaRPr sz="1600"/>
          </a:p>
          <a:p>
            <a:pPr marL="457200" lvl="0" indent="-330200" algn="l" rtl="0">
              <a:lnSpc>
                <a:spcPct val="150000"/>
              </a:lnSpc>
              <a:spcBef>
                <a:spcPts val="0"/>
              </a:spcBef>
              <a:spcAft>
                <a:spcPts val="0"/>
              </a:spcAft>
              <a:buSzPts val="1600"/>
              <a:buChar char="●"/>
            </a:pPr>
            <a:r>
              <a:rPr lang="en-GB" sz="1600"/>
              <a:t>Our experiments are very limited due to limitations in time and resources.</a:t>
            </a:r>
            <a:endParaRPr sz="1600"/>
          </a:p>
          <a:p>
            <a:pPr marL="457200" lvl="0" indent="-330200" algn="l" rtl="0">
              <a:lnSpc>
                <a:spcPct val="150000"/>
              </a:lnSpc>
              <a:spcBef>
                <a:spcPts val="0"/>
              </a:spcBef>
              <a:spcAft>
                <a:spcPts val="0"/>
              </a:spcAft>
              <a:buSzPts val="1600"/>
              <a:buChar char="●"/>
            </a:pPr>
            <a:r>
              <a:rPr lang="en-GB" sz="1600"/>
              <a:t>The CLIP is not trained on 3D images, so we can’t expect the same performance.</a:t>
            </a:r>
            <a:endParaRPr sz="1600"/>
          </a:p>
          <a:p>
            <a:pPr marL="457200" lvl="0" indent="-330200" algn="l" rtl="0">
              <a:lnSpc>
                <a:spcPct val="150000"/>
              </a:lnSpc>
              <a:spcBef>
                <a:spcPts val="0"/>
              </a:spcBef>
              <a:spcAft>
                <a:spcPts val="0"/>
              </a:spcAft>
              <a:buSzPts val="1600"/>
              <a:buChar char="●"/>
            </a:pPr>
            <a:r>
              <a:rPr lang="en-GB" sz="1600"/>
              <a:t>Adding language grounding is more efficient in localization rather than segmentation.</a:t>
            </a:r>
            <a:endParaRPr sz="140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254" name="Shape 254"/>
        <p:cNvGrpSpPr/>
        <p:nvPr/>
      </p:nvGrpSpPr>
      <p:grpSpPr>
        <a:xfrm>
          <a:off x="0" y="0"/>
          <a:ext cx="0" cy="0"/>
          <a:chOff x="0" y="0"/>
          <a:chExt cx="0" cy="0"/>
        </a:xfrm>
      </p:grpSpPr>
      <p:sp>
        <p:nvSpPr>
          <p:cNvPr id="255" name="Google Shape;255;p35"/>
          <p:cNvSpPr txBox="1"/>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Conclusion - Future Direction</a:t>
            </a:r>
            <a:endParaRPr lang="en-GB"/>
          </a:p>
        </p:txBody>
      </p:sp>
      <p:sp>
        <p:nvSpPr>
          <p:cNvPr id="256" name="Google Shape;256;p35"/>
          <p:cNvSpPr txBox="1"/>
          <p:nvPr>
            <p:ph type="body" idx="1"/>
          </p:nvPr>
        </p:nvSpPr>
        <p:spPr>
          <a:xfrm>
            <a:off x="969750" y="1394900"/>
            <a:ext cx="7176000" cy="2975700"/>
          </a:xfrm>
          <a:prstGeom prst="rect">
            <a:avLst/>
          </a:prstGeom>
        </p:spPr>
        <p:txBody>
          <a:bodyPr spcFirstLastPara="1" wrap="square" lIns="91425" tIns="91425" rIns="91425" bIns="91425" anchor="t" anchorCtr="0">
            <a:normAutofit fontScale="92500"/>
          </a:bodyPr>
          <a:lstStyle/>
          <a:p>
            <a:pPr marL="457200" lvl="0" indent="-322580" algn="l" rtl="0">
              <a:lnSpc>
                <a:spcPct val="150000"/>
              </a:lnSpc>
              <a:spcBef>
                <a:spcPts val="0"/>
              </a:spcBef>
              <a:spcAft>
                <a:spcPts val="0"/>
              </a:spcAft>
              <a:buSzPct val="100000"/>
              <a:buChar char="●"/>
            </a:pPr>
            <a:r>
              <a:rPr lang="en-GB" sz="1600"/>
              <a:t>In the medical field, acquiring data can be prohibitively expensive. Exploring the use of language models to generate realistic data could be a promising future research direction. </a:t>
            </a:r>
            <a:endParaRPr sz="1600"/>
          </a:p>
          <a:p>
            <a:pPr marL="457200" lvl="0" indent="-322580" algn="l" rtl="0">
              <a:lnSpc>
                <a:spcPct val="150000"/>
              </a:lnSpc>
              <a:spcBef>
                <a:spcPts val="0"/>
              </a:spcBef>
              <a:spcAft>
                <a:spcPts val="0"/>
              </a:spcAft>
              <a:buSzPct val="100000"/>
              <a:buChar char="●"/>
            </a:pPr>
            <a:r>
              <a:rPr lang="en-GB" sz="1600"/>
              <a:t>Incorporating 3D spatial embeddings could aid in segmentation tasks since human organs are typically stationary. </a:t>
            </a:r>
            <a:endParaRPr sz="1600"/>
          </a:p>
          <a:p>
            <a:pPr marL="457200" lvl="0" indent="-322580" algn="l" rtl="0">
              <a:lnSpc>
                <a:spcPct val="150000"/>
              </a:lnSpc>
              <a:spcBef>
                <a:spcPts val="0"/>
              </a:spcBef>
              <a:spcAft>
                <a:spcPts val="0"/>
              </a:spcAft>
              <a:buSzPct val="100000"/>
              <a:buChar char="●"/>
            </a:pPr>
            <a:r>
              <a:rPr lang="en-GB" sz="1600"/>
              <a:t>Developing methods to evaluate zero-shot and few-shot learning approaches for various medical tasks could also be an avenue for future research.</a:t>
            </a:r>
            <a:endParaRPr sz="1600"/>
          </a:p>
          <a:p>
            <a:pPr marL="0" lvl="0" indent="0" algn="l" rtl="0">
              <a:spcBef>
                <a:spcPts val="1200"/>
              </a:spcBef>
              <a:spcAft>
                <a:spcPts val="1200"/>
              </a:spcAft>
              <a:buNone/>
            </a:pPr>
            <a:endParaRPr sz="140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260" name="Shape 260"/>
        <p:cNvGrpSpPr/>
        <p:nvPr/>
      </p:nvGrpSpPr>
      <p:grpSpPr>
        <a:xfrm>
          <a:off x="0" y="0"/>
          <a:ext cx="0" cy="0"/>
          <a:chOff x="0" y="0"/>
          <a:chExt cx="0" cy="0"/>
        </a:xfrm>
      </p:grpSpPr>
      <p:sp>
        <p:nvSpPr>
          <p:cNvPr id="261" name="Google Shape;261;p36"/>
          <p:cNvSpPr txBox="1"/>
          <p:nvPr>
            <p:ph type="title"/>
          </p:nvPr>
        </p:nvSpPr>
        <p:spPr>
          <a:xfrm>
            <a:off x="2335800" y="1654650"/>
            <a:ext cx="4472400" cy="16095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sz="5800"/>
              <a:t>Thank you!</a:t>
            </a:r>
            <a:endParaRPr sz="58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75" name="Shape 75"/>
        <p:cNvGrpSpPr/>
        <p:nvPr/>
      </p:nvGrpSpPr>
      <p:grpSpPr>
        <a:xfrm>
          <a:off x="0" y="0"/>
          <a:ext cx="0" cy="0"/>
          <a:chOff x="0" y="0"/>
          <a:chExt cx="0" cy="0"/>
        </a:xfrm>
      </p:grpSpPr>
      <p:sp>
        <p:nvSpPr>
          <p:cNvPr id="76" name="Google Shape;76;p15"/>
          <p:cNvSpPr txBox="1"/>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Problem Statement - Motivation</a:t>
            </a:r>
            <a:endParaRPr lang="en-GB"/>
          </a:p>
        </p:txBody>
      </p:sp>
      <p:sp>
        <p:nvSpPr>
          <p:cNvPr id="77" name="Google Shape;77;p15"/>
          <p:cNvSpPr txBox="1"/>
          <p:nvPr>
            <p:ph type="body" idx="1"/>
          </p:nvPr>
        </p:nvSpPr>
        <p:spPr>
          <a:xfrm>
            <a:off x="420775" y="1394900"/>
            <a:ext cx="4383300" cy="3257400"/>
          </a:xfrm>
          <a:prstGeom prst="rect">
            <a:avLst/>
          </a:prstGeom>
        </p:spPr>
        <p:txBody>
          <a:bodyPr spcFirstLastPara="1" wrap="square" lIns="91425" tIns="91425" rIns="91425" bIns="91425" anchor="t" anchorCtr="0">
            <a:normAutofit/>
          </a:bodyPr>
          <a:lstStyle/>
          <a:p>
            <a:pPr marL="457200" lvl="0" indent="-330200" algn="l" rtl="0">
              <a:lnSpc>
                <a:spcPct val="150000"/>
              </a:lnSpc>
              <a:spcBef>
                <a:spcPts val="0"/>
              </a:spcBef>
              <a:spcAft>
                <a:spcPts val="0"/>
              </a:spcAft>
              <a:buSzPts val="1600"/>
              <a:buChar char="●"/>
            </a:pPr>
            <a:r>
              <a:rPr lang="en-GB" sz="1600"/>
              <a:t>The adrenal glands are located on top of the kidneys and produce hormones that are important for kidney function.</a:t>
            </a:r>
            <a:endParaRPr sz="1600"/>
          </a:p>
          <a:p>
            <a:pPr marL="457200" lvl="0" indent="-330200" algn="l" rtl="0">
              <a:lnSpc>
                <a:spcPct val="150000"/>
              </a:lnSpc>
              <a:spcBef>
                <a:spcPts val="0"/>
              </a:spcBef>
              <a:spcAft>
                <a:spcPts val="0"/>
              </a:spcAft>
              <a:buSzPts val="1600"/>
              <a:buChar char="●"/>
            </a:pPr>
            <a:r>
              <a:rPr lang="en-GB" sz="1600"/>
              <a:t>The hepatic vessels supply oxygenated blood to the liver.</a:t>
            </a:r>
            <a:endParaRPr sz="1600"/>
          </a:p>
          <a:p>
            <a:pPr marL="914400" lvl="0" indent="0" algn="l" rtl="0">
              <a:spcBef>
                <a:spcPts val="1200"/>
              </a:spcBef>
              <a:spcAft>
                <a:spcPts val="1200"/>
              </a:spcAft>
              <a:buNone/>
            </a:pPr>
            <a:endParaRPr sz="1400"/>
          </a:p>
        </p:txBody>
      </p:sp>
      <p:pic>
        <p:nvPicPr>
          <p:cNvPr id="78" name="Google Shape;78;p15"/>
          <p:cNvPicPr preferRelativeResize="0"/>
          <p:nvPr/>
        </p:nvPicPr>
        <p:blipFill>
          <a:blip r:embed="rId1"/>
          <a:stretch>
            <a:fillRect/>
          </a:stretch>
        </p:blipFill>
        <p:spPr>
          <a:xfrm>
            <a:off x="4998000" y="1275132"/>
            <a:ext cx="3834300" cy="349693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82" name="Shape 82"/>
        <p:cNvGrpSpPr/>
        <p:nvPr/>
      </p:nvGrpSpPr>
      <p:grpSpPr>
        <a:xfrm>
          <a:off x="0" y="0"/>
          <a:ext cx="0" cy="0"/>
          <a:chOff x="0" y="0"/>
          <a:chExt cx="0" cy="0"/>
        </a:xfrm>
      </p:grpSpPr>
      <p:sp>
        <p:nvSpPr>
          <p:cNvPr id="83" name="Google Shape;83;p16"/>
          <p:cNvSpPr txBox="1"/>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Problem Statement - Motivation</a:t>
            </a:r>
            <a:endParaRPr lang="en-GB"/>
          </a:p>
        </p:txBody>
      </p:sp>
      <p:sp>
        <p:nvSpPr>
          <p:cNvPr id="84" name="Google Shape;84;p16"/>
          <p:cNvSpPr txBox="1"/>
          <p:nvPr>
            <p:ph type="body" idx="1"/>
          </p:nvPr>
        </p:nvSpPr>
        <p:spPr>
          <a:xfrm>
            <a:off x="389975" y="1394900"/>
            <a:ext cx="4414200" cy="3257400"/>
          </a:xfrm>
          <a:prstGeom prst="rect">
            <a:avLst/>
          </a:prstGeom>
        </p:spPr>
        <p:txBody>
          <a:bodyPr spcFirstLastPara="1" wrap="square" lIns="91425" tIns="91425" rIns="91425" bIns="91425" anchor="t" anchorCtr="0">
            <a:normAutofit/>
          </a:bodyPr>
          <a:lstStyle/>
          <a:p>
            <a:pPr marL="457200" lvl="0" indent="-330200" algn="l" rtl="0">
              <a:lnSpc>
                <a:spcPct val="150000"/>
              </a:lnSpc>
              <a:spcBef>
                <a:spcPts val="0"/>
              </a:spcBef>
              <a:spcAft>
                <a:spcPts val="0"/>
              </a:spcAft>
              <a:buSzPts val="1600"/>
              <a:buChar char="●"/>
            </a:pPr>
            <a:r>
              <a:rPr lang="en-GB" sz="1600"/>
              <a:t>Leveraging the semantic relationship between abdominal structures will enhance the precision of the segmentation.</a:t>
            </a:r>
            <a:endParaRPr sz="1600"/>
          </a:p>
          <a:p>
            <a:pPr marL="457200" lvl="0" indent="-330200" algn="l" rtl="0">
              <a:lnSpc>
                <a:spcPct val="150000"/>
              </a:lnSpc>
              <a:spcBef>
                <a:spcPts val="0"/>
              </a:spcBef>
              <a:spcAft>
                <a:spcPts val="0"/>
              </a:spcAft>
              <a:buSzPts val="1600"/>
              <a:buChar char="●"/>
            </a:pPr>
            <a:r>
              <a:rPr lang="en-GB" sz="1600"/>
              <a:t>Incorporating text embedding input into the segmentation models will enable us to segment new classes.</a:t>
            </a:r>
            <a:endParaRPr sz="1600"/>
          </a:p>
          <a:p>
            <a:pPr marL="914400" lvl="0" indent="0" algn="l" rtl="0">
              <a:spcBef>
                <a:spcPts val="1200"/>
              </a:spcBef>
              <a:spcAft>
                <a:spcPts val="1200"/>
              </a:spcAft>
              <a:buNone/>
            </a:pPr>
            <a:endParaRPr sz="1400"/>
          </a:p>
        </p:txBody>
      </p:sp>
      <p:pic>
        <p:nvPicPr>
          <p:cNvPr id="85" name="Google Shape;85;p16"/>
          <p:cNvPicPr preferRelativeResize="0"/>
          <p:nvPr/>
        </p:nvPicPr>
        <p:blipFill>
          <a:blip r:embed="rId1"/>
          <a:stretch>
            <a:fillRect/>
          </a:stretch>
        </p:blipFill>
        <p:spPr>
          <a:xfrm>
            <a:off x="4738950" y="1062725"/>
            <a:ext cx="4093349" cy="358957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89" name="Shape 89"/>
        <p:cNvGrpSpPr/>
        <p:nvPr/>
      </p:nvGrpSpPr>
      <p:grpSpPr>
        <a:xfrm>
          <a:off x="0" y="0"/>
          <a:ext cx="0" cy="0"/>
          <a:chOff x="0" y="0"/>
          <a:chExt cx="0" cy="0"/>
        </a:xfrm>
      </p:grpSpPr>
      <p:sp>
        <p:nvSpPr>
          <p:cNvPr id="90" name="Google Shape;90;p17"/>
          <p:cNvSpPr txBox="1"/>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Problem Statement - Input / Output</a:t>
            </a:r>
            <a:endParaRPr lang="en-GB"/>
          </a:p>
        </p:txBody>
      </p:sp>
      <p:sp>
        <p:nvSpPr>
          <p:cNvPr id="91" name="Google Shape;91;p17"/>
          <p:cNvSpPr txBox="1"/>
          <p:nvPr>
            <p:ph type="body" idx="1"/>
          </p:nvPr>
        </p:nvSpPr>
        <p:spPr>
          <a:xfrm>
            <a:off x="865375" y="1157675"/>
            <a:ext cx="6903300" cy="3265500"/>
          </a:xfrm>
          <a:prstGeom prst="rect">
            <a:avLst/>
          </a:prstGeom>
        </p:spPr>
        <p:txBody>
          <a:bodyPr spcFirstLastPara="1" wrap="square" lIns="91425" tIns="91425" rIns="91425" bIns="91425" anchor="t" anchorCtr="0">
            <a:normAutofit fontScale="25000" lnSpcReduction="20000"/>
          </a:bodyPr>
          <a:lstStyle/>
          <a:p>
            <a:pPr marL="0" lvl="0" indent="0" algn="just" rtl="0">
              <a:lnSpc>
                <a:spcPct val="150000"/>
              </a:lnSpc>
              <a:spcBef>
                <a:spcPts val="0"/>
              </a:spcBef>
              <a:spcAft>
                <a:spcPts val="0"/>
              </a:spcAft>
              <a:buNone/>
            </a:pPr>
            <a:r>
              <a:rPr lang="en-GB" sz="5800"/>
              <a:t>I</a:t>
            </a:r>
            <a:r>
              <a:rPr lang="en-GB" sz="5800"/>
              <a:t>nputs: a medical image and an instruction text.</a:t>
            </a:r>
            <a:endParaRPr sz="5800"/>
          </a:p>
          <a:p>
            <a:pPr marL="457200" lvl="0" indent="-320675" algn="just" rtl="0">
              <a:lnSpc>
                <a:spcPct val="150000"/>
              </a:lnSpc>
              <a:spcBef>
                <a:spcPts val="1200"/>
              </a:spcBef>
              <a:spcAft>
                <a:spcPts val="0"/>
              </a:spcAft>
              <a:buSzPct val="100000"/>
              <a:buChar char="●"/>
            </a:pPr>
            <a:r>
              <a:rPr lang="en-GB" sz="5800"/>
              <a:t>The medical image is .nii files, which contains the 3D CT scans of the patient's internal organs.</a:t>
            </a:r>
            <a:endParaRPr sz="5800"/>
          </a:p>
          <a:p>
            <a:pPr marL="457200" lvl="0" indent="-320675" algn="just" rtl="0">
              <a:lnSpc>
                <a:spcPct val="150000"/>
              </a:lnSpc>
              <a:spcBef>
                <a:spcPts val="0"/>
              </a:spcBef>
              <a:spcAft>
                <a:spcPts val="0"/>
              </a:spcAft>
              <a:buSzPct val="100000"/>
              <a:buChar char="●"/>
            </a:pPr>
            <a:r>
              <a:rPr lang="en-GB" sz="5800"/>
              <a:t>The instruction text is a natural language sentence or a phrase that describes the target organs to be segmented in the image.</a:t>
            </a:r>
            <a:endParaRPr sz="5800"/>
          </a:p>
          <a:p>
            <a:pPr marL="0" lvl="0" indent="0" algn="just" rtl="0">
              <a:lnSpc>
                <a:spcPct val="150000"/>
              </a:lnSpc>
              <a:spcBef>
                <a:spcPts val="1200"/>
              </a:spcBef>
              <a:spcAft>
                <a:spcPts val="0"/>
              </a:spcAft>
              <a:buNone/>
            </a:pPr>
            <a:r>
              <a:rPr lang="en-GB" sz="5800"/>
              <a:t>Output: a segmented image, in which the pixels corresponding to each target organ are assigned a unique label.</a:t>
            </a:r>
            <a:endParaRPr sz="5800"/>
          </a:p>
          <a:p>
            <a:pPr marL="0" lvl="0" indent="0" algn="just" rtl="0">
              <a:lnSpc>
                <a:spcPct val="150000"/>
              </a:lnSpc>
              <a:spcBef>
                <a:spcPts val="1200"/>
              </a:spcBef>
              <a:spcAft>
                <a:spcPts val="0"/>
              </a:spcAft>
              <a:buNone/>
            </a:pPr>
            <a:r>
              <a:rPr lang="en-GB" sz="5800"/>
              <a:t>Our model can handle multiple instruction texts for the same medical image and can segment different organs at the same time.</a:t>
            </a:r>
            <a:endParaRPr sz="5800"/>
          </a:p>
          <a:p>
            <a:pPr marL="914400" lvl="0" indent="0" algn="l" rtl="0">
              <a:spcBef>
                <a:spcPts val="1200"/>
              </a:spcBef>
              <a:spcAft>
                <a:spcPts val="1200"/>
              </a:spcAft>
              <a:buNone/>
            </a:pPr>
            <a:endParaRPr sz="14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95" name="Shape 95"/>
        <p:cNvGrpSpPr/>
        <p:nvPr/>
      </p:nvGrpSpPr>
      <p:grpSpPr>
        <a:xfrm>
          <a:off x="0" y="0"/>
          <a:ext cx="0" cy="0"/>
          <a:chOff x="0" y="0"/>
          <a:chExt cx="0" cy="0"/>
        </a:xfrm>
      </p:grpSpPr>
      <p:sp>
        <p:nvSpPr>
          <p:cNvPr id="96" name="Google Shape;96;p18"/>
          <p:cNvSpPr txBox="1"/>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Related Work - CLIP</a:t>
            </a:r>
            <a:endParaRPr lang="en-GB"/>
          </a:p>
        </p:txBody>
      </p:sp>
      <p:sp>
        <p:nvSpPr>
          <p:cNvPr id="97" name="Google Shape;97;p18"/>
          <p:cNvSpPr txBox="1"/>
          <p:nvPr>
            <p:ph type="body" idx="1"/>
          </p:nvPr>
        </p:nvSpPr>
        <p:spPr>
          <a:xfrm>
            <a:off x="484100" y="1394900"/>
            <a:ext cx="3263400" cy="3048600"/>
          </a:xfrm>
          <a:prstGeom prst="rect">
            <a:avLst/>
          </a:prstGeom>
        </p:spPr>
        <p:txBody>
          <a:bodyPr spcFirstLastPara="1" wrap="square" lIns="91425" tIns="91425" rIns="91425" bIns="91425" anchor="t" anchorCtr="0">
            <a:normAutofit fontScale="77500" lnSpcReduction="10000"/>
          </a:bodyPr>
          <a:lstStyle/>
          <a:p>
            <a:pPr marL="457200" lvl="0" indent="-307340" algn="l" rtl="0">
              <a:lnSpc>
                <a:spcPct val="150000"/>
              </a:lnSpc>
              <a:spcBef>
                <a:spcPts val="0"/>
              </a:spcBef>
              <a:spcAft>
                <a:spcPts val="0"/>
              </a:spcAft>
              <a:buSzPct val="100000"/>
              <a:buChar char="●"/>
            </a:pPr>
            <a:r>
              <a:rPr lang="en-GB" sz="1600"/>
              <a:t>CLIP (Contrastive Language-Image Pre-Training) is a neural network model developed by OpenAI that is capable of understanding natural language and processing images. </a:t>
            </a:r>
            <a:endParaRPr sz="1600"/>
          </a:p>
          <a:p>
            <a:pPr marL="457200" lvl="0" indent="-307340" algn="l" rtl="0">
              <a:lnSpc>
                <a:spcPct val="150000"/>
              </a:lnSpc>
              <a:spcBef>
                <a:spcPts val="0"/>
              </a:spcBef>
              <a:spcAft>
                <a:spcPts val="0"/>
              </a:spcAft>
              <a:buSzPct val="100000"/>
              <a:buChar char="●"/>
            </a:pPr>
            <a:r>
              <a:rPr lang="en-GB" sz="1600"/>
              <a:t>It is based on a transformer architecture and is pre-trained on a massive dataset of images and corresponding captions. </a:t>
            </a:r>
            <a:endParaRPr sz="1600"/>
          </a:p>
          <a:p>
            <a:pPr marL="914400" lvl="0" indent="0" algn="l" rtl="0">
              <a:spcBef>
                <a:spcPts val="1200"/>
              </a:spcBef>
              <a:spcAft>
                <a:spcPts val="1200"/>
              </a:spcAft>
              <a:buNone/>
            </a:pPr>
            <a:endParaRPr sz="1400"/>
          </a:p>
        </p:txBody>
      </p:sp>
      <p:pic>
        <p:nvPicPr>
          <p:cNvPr id="98" name="Google Shape;98;p18"/>
          <p:cNvPicPr preferRelativeResize="0"/>
          <p:nvPr/>
        </p:nvPicPr>
        <p:blipFill>
          <a:blip r:embed="rId1"/>
          <a:stretch>
            <a:fillRect/>
          </a:stretch>
        </p:blipFill>
        <p:spPr>
          <a:xfrm>
            <a:off x="3834400" y="1097113"/>
            <a:ext cx="4512251" cy="2949267"/>
          </a:xfrm>
          <a:prstGeom prst="rect">
            <a:avLst/>
          </a:prstGeom>
          <a:noFill/>
          <a:ln>
            <a:noFill/>
          </a:ln>
        </p:spPr>
      </p:pic>
      <p:sp>
        <p:nvSpPr>
          <p:cNvPr id="99" name="Google Shape;99;p18"/>
          <p:cNvSpPr txBox="1"/>
          <p:nvPr/>
        </p:nvSpPr>
        <p:spPr>
          <a:xfrm>
            <a:off x="4319350" y="4275225"/>
            <a:ext cx="4282500" cy="2769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1200"/>
              </a:spcAft>
              <a:buNone/>
            </a:pPr>
            <a:r>
              <a:rPr lang="en-GB" sz="600">
                <a:solidFill>
                  <a:schemeClr val="accent3"/>
                </a:solidFill>
                <a:latin typeface="Proxima Nova" panose="02000506030000020004"/>
                <a:ea typeface="Proxima Nova" panose="02000506030000020004"/>
                <a:cs typeface="Proxima Nova" panose="02000506030000020004"/>
                <a:sym typeface="Proxima Nova" panose="02000506030000020004"/>
              </a:rPr>
              <a:t>"Learning Transferable Visual Models From Natural Language Supervision" by Radford et al. (2021), arXiv:2103.00020</a:t>
            </a:r>
            <a:endParaRPr sz="400">
              <a:latin typeface="Proxima Nova" panose="02000506030000020004"/>
              <a:ea typeface="Proxima Nova" panose="02000506030000020004"/>
              <a:cs typeface="Proxima Nova" panose="02000506030000020004"/>
              <a:sym typeface="Proxima Nova" panose="02000506030000020004"/>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03" name="Shape 103"/>
        <p:cNvGrpSpPr/>
        <p:nvPr/>
      </p:nvGrpSpPr>
      <p:grpSpPr>
        <a:xfrm>
          <a:off x="0" y="0"/>
          <a:ext cx="0" cy="0"/>
          <a:chOff x="0" y="0"/>
          <a:chExt cx="0" cy="0"/>
        </a:xfrm>
      </p:grpSpPr>
      <p:sp>
        <p:nvSpPr>
          <p:cNvPr id="104" name="Google Shape;104;p19"/>
          <p:cNvSpPr txBox="1"/>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Related Work - MedCLIP</a:t>
            </a:r>
            <a:endParaRPr lang="en-GB"/>
          </a:p>
        </p:txBody>
      </p:sp>
      <p:sp>
        <p:nvSpPr>
          <p:cNvPr id="105" name="Google Shape;105;p19"/>
          <p:cNvSpPr txBox="1"/>
          <p:nvPr>
            <p:ph type="body" idx="1"/>
          </p:nvPr>
        </p:nvSpPr>
        <p:spPr>
          <a:xfrm>
            <a:off x="640725" y="1372825"/>
            <a:ext cx="2938500" cy="3040800"/>
          </a:xfrm>
          <a:prstGeom prst="rect">
            <a:avLst/>
          </a:prstGeom>
        </p:spPr>
        <p:txBody>
          <a:bodyPr spcFirstLastPara="1" wrap="square" lIns="91425" tIns="91425" rIns="91425" bIns="91425" anchor="t" anchorCtr="0">
            <a:normAutofit fontScale="85000" lnSpcReduction="10000"/>
          </a:bodyPr>
          <a:lstStyle/>
          <a:p>
            <a:pPr marL="457200" lvl="0" indent="-314960" algn="l" rtl="0">
              <a:lnSpc>
                <a:spcPct val="150000"/>
              </a:lnSpc>
              <a:spcBef>
                <a:spcPts val="0"/>
              </a:spcBef>
              <a:spcAft>
                <a:spcPts val="0"/>
              </a:spcAft>
              <a:buSzPct val="100000"/>
              <a:buChar char="●"/>
            </a:pPr>
            <a:r>
              <a:rPr lang="en-GB" sz="1600"/>
              <a:t>MedCLIP is a large-scale CLIP-based model trained on a dataset of medical images and text.</a:t>
            </a:r>
            <a:endParaRPr sz="1600"/>
          </a:p>
          <a:p>
            <a:pPr marL="457200" lvl="0" indent="-314960" algn="l" rtl="0">
              <a:lnSpc>
                <a:spcPct val="150000"/>
              </a:lnSpc>
              <a:spcBef>
                <a:spcPts val="0"/>
              </a:spcBef>
              <a:spcAft>
                <a:spcPts val="0"/>
              </a:spcAft>
              <a:buSzPct val="100000"/>
              <a:buChar char="●"/>
            </a:pPr>
            <a:r>
              <a:rPr lang="en-GB" sz="1600"/>
              <a:t>The MedCLIP that we used is trained on around 60,000 pairs of images and corresponding reports from the Radiology Objects in COntext (ROCO) dataset.</a:t>
            </a:r>
            <a:endParaRPr sz="1400"/>
          </a:p>
        </p:txBody>
      </p:sp>
      <p:pic>
        <p:nvPicPr>
          <p:cNvPr id="106" name="Google Shape;106;p19"/>
          <p:cNvPicPr preferRelativeResize="0"/>
          <p:nvPr/>
        </p:nvPicPr>
        <p:blipFill>
          <a:blip r:embed="rId1"/>
          <a:stretch>
            <a:fillRect/>
          </a:stretch>
        </p:blipFill>
        <p:spPr>
          <a:xfrm>
            <a:off x="3638975" y="1739475"/>
            <a:ext cx="4864299" cy="2307499"/>
          </a:xfrm>
          <a:prstGeom prst="rect">
            <a:avLst/>
          </a:prstGeom>
          <a:noFill/>
          <a:ln>
            <a:noFill/>
          </a:ln>
        </p:spPr>
      </p:pic>
      <p:sp>
        <p:nvSpPr>
          <p:cNvPr id="107" name="Google Shape;107;p19"/>
          <p:cNvSpPr txBox="1"/>
          <p:nvPr/>
        </p:nvSpPr>
        <p:spPr>
          <a:xfrm>
            <a:off x="3833700" y="4451825"/>
            <a:ext cx="4407600" cy="4539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1200"/>
              </a:spcAft>
              <a:buNone/>
            </a:pPr>
            <a:r>
              <a:rPr lang="en-GB" sz="700">
                <a:solidFill>
                  <a:schemeClr val="accent3"/>
                </a:solidFill>
                <a:latin typeface="Proxima Nova" panose="02000506030000020004"/>
                <a:ea typeface="Proxima Nova" panose="02000506030000020004"/>
                <a:cs typeface="Proxima Nova" panose="02000506030000020004"/>
                <a:sym typeface="Proxima Nova" panose="02000506030000020004"/>
              </a:rPr>
              <a:t>“MedCLIP: A Large-Scale Clip-based Model for Medical Image Diagnosis.”  by Wang et al. (2021), arXiv:2210.10163</a:t>
            </a:r>
            <a:endParaRPr sz="500">
              <a:latin typeface="Proxima Nova" panose="02000506030000020004"/>
              <a:ea typeface="Proxima Nova" panose="02000506030000020004"/>
              <a:cs typeface="Proxima Nova" panose="02000506030000020004"/>
              <a:sym typeface="Proxima Nova" panose="02000506030000020004"/>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11" name="Shape 111"/>
        <p:cNvGrpSpPr/>
        <p:nvPr/>
      </p:nvGrpSpPr>
      <p:grpSpPr>
        <a:xfrm>
          <a:off x="0" y="0"/>
          <a:ext cx="0" cy="0"/>
          <a:chOff x="0" y="0"/>
          <a:chExt cx="0" cy="0"/>
        </a:xfrm>
      </p:grpSpPr>
      <p:sp>
        <p:nvSpPr>
          <p:cNvPr id="112" name="Google Shape;112;p20"/>
          <p:cNvSpPr txBox="1"/>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Related Work - SwinUNETR</a:t>
            </a:r>
            <a:endParaRPr lang="en-GB"/>
          </a:p>
        </p:txBody>
      </p:sp>
      <p:sp>
        <p:nvSpPr>
          <p:cNvPr id="113" name="Google Shape;113;p20"/>
          <p:cNvSpPr txBox="1"/>
          <p:nvPr>
            <p:ph type="body" idx="1"/>
          </p:nvPr>
        </p:nvSpPr>
        <p:spPr>
          <a:xfrm>
            <a:off x="697475" y="1049050"/>
            <a:ext cx="7272900" cy="1783800"/>
          </a:xfrm>
          <a:prstGeom prst="rect">
            <a:avLst/>
          </a:prstGeom>
        </p:spPr>
        <p:txBody>
          <a:bodyPr spcFirstLastPara="1" wrap="square" lIns="91425" tIns="91425" rIns="91425" bIns="91425" anchor="t" anchorCtr="0">
            <a:normAutofit/>
          </a:bodyPr>
          <a:lstStyle/>
          <a:p>
            <a:pPr marL="457200" lvl="0" indent="-310515" algn="just" rtl="0">
              <a:lnSpc>
                <a:spcPct val="150000"/>
              </a:lnSpc>
              <a:spcBef>
                <a:spcPts val="0"/>
              </a:spcBef>
              <a:spcAft>
                <a:spcPts val="0"/>
              </a:spcAft>
              <a:buSzPts val="1292"/>
              <a:buChar char="●"/>
            </a:pPr>
            <a:r>
              <a:rPr lang="en-GB" sz="1290"/>
              <a:t>SwinUnetR is the SOTA deep learning model for semantic segmentation of medical images. </a:t>
            </a:r>
            <a:endParaRPr sz="1290"/>
          </a:p>
          <a:p>
            <a:pPr marL="457200" lvl="0" indent="-310515" algn="just" rtl="0">
              <a:lnSpc>
                <a:spcPct val="150000"/>
              </a:lnSpc>
              <a:spcBef>
                <a:spcPts val="0"/>
              </a:spcBef>
              <a:spcAft>
                <a:spcPts val="0"/>
              </a:spcAft>
              <a:buSzPts val="1292"/>
              <a:buChar char="●"/>
            </a:pPr>
            <a:r>
              <a:rPr lang="en-GB" sz="1290"/>
              <a:t>It is a modified version of the Swin Transformer architecture that uses a hybrid receptive field block and residual connections to achieve high accuracy. </a:t>
            </a:r>
            <a:endParaRPr sz="1290"/>
          </a:p>
          <a:p>
            <a:pPr marL="914400" lvl="0" indent="0" algn="l" rtl="0">
              <a:spcBef>
                <a:spcPts val="1200"/>
              </a:spcBef>
              <a:spcAft>
                <a:spcPts val="1200"/>
              </a:spcAft>
              <a:buNone/>
            </a:pPr>
            <a:endParaRPr sz="1400"/>
          </a:p>
        </p:txBody>
      </p:sp>
      <p:pic>
        <p:nvPicPr>
          <p:cNvPr id="114" name="Google Shape;114;p20"/>
          <p:cNvPicPr preferRelativeResize="0"/>
          <p:nvPr/>
        </p:nvPicPr>
        <p:blipFill>
          <a:blip r:embed="rId1"/>
          <a:stretch>
            <a:fillRect/>
          </a:stretch>
        </p:blipFill>
        <p:spPr>
          <a:xfrm>
            <a:off x="1459650" y="2177200"/>
            <a:ext cx="5748549" cy="2173800"/>
          </a:xfrm>
          <a:prstGeom prst="rect">
            <a:avLst/>
          </a:prstGeom>
          <a:noFill/>
          <a:ln>
            <a:noFill/>
          </a:ln>
        </p:spPr>
      </p:pic>
      <p:sp>
        <p:nvSpPr>
          <p:cNvPr id="115" name="Google Shape;115;p20"/>
          <p:cNvSpPr txBox="1"/>
          <p:nvPr/>
        </p:nvSpPr>
        <p:spPr>
          <a:xfrm>
            <a:off x="1427550" y="4498275"/>
            <a:ext cx="5665500" cy="292500"/>
          </a:xfrm>
          <a:prstGeom prst="rect">
            <a:avLst/>
          </a:prstGeom>
          <a:noFill/>
          <a:ln>
            <a:noFill/>
          </a:ln>
        </p:spPr>
        <p:txBody>
          <a:bodyPr spcFirstLastPara="1" wrap="square" lIns="91425" tIns="91425" rIns="91425" bIns="91425" anchor="t" anchorCtr="0">
            <a:spAutoFit/>
          </a:bodyPr>
          <a:lstStyle/>
          <a:p>
            <a:pPr marL="0" lvl="0" indent="0" algn="ctr" rtl="0">
              <a:lnSpc>
                <a:spcPct val="150000"/>
              </a:lnSpc>
              <a:spcBef>
                <a:spcPts val="0"/>
              </a:spcBef>
              <a:spcAft>
                <a:spcPts val="1200"/>
              </a:spcAft>
              <a:buNone/>
            </a:pPr>
            <a:r>
              <a:rPr lang="en-GB" sz="700">
                <a:solidFill>
                  <a:schemeClr val="accent3"/>
                </a:solidFill>
                <a:latin typeface="Proxima Nova" panose="02000506030000020004"/>
                <a:ea typeface="Proxima Nova" panose="02000506030000020004"/>
                <a:cs typeface="Proxima Nova" panose="02000506030000020004"/>
                <a:sym typeface="Proxima Nova" panose="02000506030000020004"/>
              </a:rPr>
              <a:t>"Swin-UnetR: Unet-like Pure Transformer for Medical Image Segmentation" by Liu et al. (2021), arXiv:2201.01266</a:t>
            </a:r>
            <a:endParaRPr sz="500">
              <a:latin typeface="Proxima Nova" panose="02000506030000020004"/>
              <a:ea typeface="Proxima Nova" panose="02000506030000020004"/>
              <a:cs typeface="Proxima Nova" panose="02000506030000020004"/>
              <a:sym typeface="Proxima Nova" panose="02000506030000020004"/>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19" name="Shape 119"/>
        <p:cNvGrpSpPr/>
        <p:nvPr/>
      </p:nvGrpSpPr>
      <p:grpSpPr>
        <a:xfrm>
          <a:off x="0" y="0"/>
          <a:ext cx="0" cy="0"/>
          <a:chOff x="0" y="0"/>
          <a:chExt cx="0" cy="0"/>
        </a:xfrm>
      </p:grpSpPr>
      <p:sp>
        <p:nvSpPr>
          <p:cNvPr id="122" name="Google Shape;122;p21"/>
          <p:cNvSpPr/>
          <p:nvPr/>
        </p:nvSpPr>
        <p:spPr>
          <a:xfrm>
            <a:off x="1659454" y="1675505"/>
            <a:ext cx="533682" cy="443502"/>
          </a:xfrm>
          <a:prstGeom prst="flowChartDocument">
            <a:avLst/>
          </a:prstGeom>
          <a:solidFill>
            <a:srgbClr val="FFFFFF"/>
          </a:solidFill>
          <a:ln w="9525" cap="flat" cmpd="sng">
            <a:solidFill>
              <a:srgbClr val="76A5A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800" b="1"/>
              <a:t>“</a:t>
            </a:r>
            <a:r>
              <a:rPr lang="en-GB" sz="800" b="1"/>
              <a:t>Liver”</a:t>
            </a:r>
            <a:endParaRPr sz="800" b="1"/>
          </a:p>
        </p:txBody>
      </p:sp>
      <p:sp>
        <p:nvSpPr>
          <p:cNvPr id="123" name="Google Shape;123;p21"/>
          <p:cNvSpPr/>
          <p:nvPr/>
        </p:nvSpPr>
        <p:spPr>
          <a:xfrm rot="-10784066" flipH="1">
            <a:off x="2338705" y="4060190"/>
            <a:ext cx="1492250" cy="76200"/>
          </a:xfrm>
          <a:prstGeom prst="rightArrow">
            <a:avLst>
              <a:gd name="adj1" fmla="val 0"/>
              <a:gd name="adj2" fmla="val 76011"/>
            </a:avLst>
          </a:pr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4" name="Google Shape;124;p21"/>
          <p:cNvSpPr/>
          <p:nvPr/>
        </p:nvSpPr>
        <p:spPr>
          <a:xfrm>
            <a:off x="2553593" y="2118953"/>
            <a:ext cx="1111625" cy="988475"/>
          </a:xfrm>
          <a:prstGeom prst="flowChartManualOperation">
            <a:avLst/>
          </a:prstGeom>
          <a:gradFill>
            <a:gsLst>
              <a:gs pos="0">
                <a:srgbClr val="DCECD5"/>
              </a:gs>
              <a:gs pos="100000">
                <a:srgbClr val="93BC81"/>
              </a:gs>
            </a:gsLst>
            <a:path path="circle">
              <a:fillToRect l="50000" t="50000" r="50000" b="50000"/>
            </a:path>
            <a:tileRect/>
          </a:gradFill>
          <a:ln w="9525" cap="flat" cmpd="sng">
            <a:solidFill>
              <a:srgbClr val="B6D7A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700" b="1"/>
              <a:t>SwinUnetR Encoder</a:t>
            </a:r>
            <a:endParaRPr sz="700" b="1"/>
          </a:p>
        </p:txBody>
      </p:sp>
      <p:sp>
        <p:nvSpPr>
          <p:cNvPr id="125" name="Google Shape;125;p21"/>
          <p:cNvSpPr/>
          <p:nvPr/>
        </p:nvSpPr>
        <p:spPr>
          <a:xfrm>
            <a:off x="6076365" y="2119118"/>
            <a:ext cx="1111500" cy="988500"/>
          </a:xfrm>
          <a:prstGeom prst="flowChartManualOperation">
            <a:avLst/>
          </a:prstGeom>
          <a:gradFill>
            <a:gsLst>
              <a:gs pos="0">
                <a:srgbClr val="DCECD5"/>
              </a:gs>
              <a:gs pos="100000">
                <a:srgbClr val="93BC81"/>
              </a:gs>
            </a:gsLst>
            <a:path path="circle">
              <a:fillToRect l="50000" t="50000" r="50000" b="50000"/>
            </a:path>
            <a:tileRect/>
          </a:gradFill>
          <a:ln w="9525" cap="flat" cmpd="sng">
            <a:solidFill>
              <a:srgbClr val="B6D7A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700" b="1"/>
              <a:t>SwinUnetR Decoder</a:t>
            </a:r>
            <a:endParaRPr sz="700" b="1"/>
          </a:p>
        </p:txBody>
      </p:sp>
      <p:sp>
        <p:nvSpPr>
          <p:cNvPr id="126" name="Google Shape;126;p21"/>
          <p:cNvSpPr/>
          <p:nvPr/>
        </p:nvSpPr>
        <p:spPr>
          <a:xfrm rot="-5394139" flipH="1">
            <a:off x="2932815" y="1879168"/>
            <a:ext cx="351901" cy="54000"/>
          </a:xfrm>
          <a:prstGeom prst="rightArrow">
            <a:avLst>
              <a:gd name="adj1" fmla="val 0"/>
              <a:gd name="adj2" fmla="val 76011"/>
            </a:avLst>
          </a:pr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7" name="Google Shape;127;p21"/>
          <p:cNvSpPr/>
          <p:nvPr/>
        </p:nvSpPr>
        <p:spPr>
          <a:xfrm rot="-5394139" flipH="1">
            <a:off x="2949810" y="3316925"/>
            <a:ext cx="351901" cy="54000"/>
          </a:xfrm>
          <a:prstGeom prst="rightArrow">
            <a:avLst>
              <a:gd name="adj1" fmla="val 0"/>
              <a:gd name="adj2" fmla="val 76011"/>
            </a:avLst>
          </a:pr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128" name="Google Shape;128;p21"/>
          <p:cNvPicPr preferRelativeResize="0"/>
          <p:nvPr/>
        </p:nvPicPr>
        <p:blipFill>
          <a:blip r:embed="rId1"/>
          <a:stretch>
            <a:fillRect/>
          </a:stretch>
        </p:blipFill>
        <p:spPr>
          <a:xfrm>
            <a:off x="2741429" y="3551614"/>
            <a:ext cx="775325" cy="176505"/>
          </a:xfrm>
          <a:prstGeom prst="rect">
            <a:avLst/>
          </a:prstGeom>
          <a:noFill/>
          <a:ln>
            <a:noFill/>
          </a:ln>
        </p:spPr>
      </p:pic>
      <p:sp>
        <p:nvSpPr>
          <p:cNvPr id="129" name="Google Shape;129;p21"/>
          <p:cNvSpPr/>
          <p:nvPr/>
        </p:nvSpPr>
        <p:spPr>
          <a:xfrm>
            <a:off x="3890735" y="3473903"/>
            <a:ext cx="658200" cy="351900"/>
          </a:xfrm>
          <a:prstGeom prst="rect">
            <a:avLst/>
          </a:prstGeom>
          <a:solidFill>
            <a:srgbClr val="B6D7A8"/>
          </a:solidFill>
          <a:ln w="9525" cap="flat" cmpd="sng">
            <a:solidFill>
              <a:srgbClr val="B6D7A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700" b="1"/>
              <a:t>Self</a:t>
            </a:r>
            <a:endParaRPr sz="700" b="1"/>
          </a:p>
          <a:p>
            <a:pPr marL="0" lvl="0" indent="0" algn="ctr" rtl="0">
              <a:spcBef>
                <a:spcPts val="0"/>
              </a:spcBef>
              <a:spcAft>
                <a:spcPts val="0"/>
              </a:spcAft>
              <a:buNone/>
            </a:pPr>
            <a:r>
              <a:rPr lang="en-GB" sz="700" b="1"/>
              <a:t>Attention</a:t>
            </a:r>
            <a:endParaRPr sz="600" b="1"/>
          </a:p>
        </p:txBody>
      </p:sp>
      <p:sp>
        <p:nvSpPr>
          <p:cNvPr id="130" name="Google Shape;130;p21"/>
          <p:cNvSpPr/>
          <p:nvPr/>
        </p:nvSpPr>
        <p:spPr>
          <a:xfrm>
            <a:off x="3884860" y="3925388"/>
            <a:ext cx="658200" cy="351900"/>
          </a:xfrm>
          <a:prstGeom prst="rect">
            <a:avLst/>
          </a:prstGeom>
          <a:solidFill>
            <a:srgbClr val="9FC5E8"/>
          </a:solidFill>
          <a:ln w="9525" cap="flat" cmpd="sng">
            <a:solidFill>
              <a:srgbClr val="B6D7A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700" b="1"/>
              <a:t>Self</a:t>
            </a:r>
            <a:endParaRPr sz="700" b="1"/>
          </a:p>
          <a:p>
            <a:pPr marL="0" lvl="0" indent="0" algn="ctr" rtl="0">
              <a:spcBef>
                <a:spcPts val="0"/>
              </a:spcBef>
              <a:spcAft>
                <a:spcPts val="0"/>
              </a:spcAft>
              <a:buNone/>
            </a:pPr>
            <a:r>
              <a:rPr lang="en-GB" sz="700" b="1"/>
              <a:t>Attention</a:t>
            </a:r>
            <a:endParaRPr sz="600" b="1"/>
          </a:p>
        </p:txBody>
      </p:sp>
      <p:sp>
        <p:nvSpPr>
          <p:cNvPr id="131" name="Google Shape;131;p21"/>
          <p:cNvSpPr/>
          <p:nvPr/>
        </p:nvSpPr>
        <p:spPr>
          <a:xfrm>
            <a:off x="5173315" y="3427148"/>
            <a:ext cx="658200" cy="351900"/>
          </a:xfrm>
          <a:prstGeom prst="rect">
            <a:avLst/>
          </a:prstGeom>
          <a:solidFill>
            <a:srgbClr val="B6D7A8"/>
          </a:solidFill>
          <a:ln w="9525" cap="flat" cmpd="sng">
            <a:solidFill>
              <a:srgbClr val="B6D7A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700" b="1"/>
              <a:t>Cross</a:t>
            </a:r>
            <a:endParaRPr sz="700" b="1"/>
          </a:p>
          <a:p>
            <a:pPr marL="0" lvl="0" indent="0" algn="ctr" rtl="0">
              <a:spcBef>
                <a:spcPts val="0"/>
              </a:spcBef>
              <a:spcAft>
                <a:spcPts val="0"/>
              </a:spcAft>
              <a:buNone/>
            </a:pPr>
            <a:r>
              <a:rPr lang="en-GB" sz="700" b="1"/>
              <a:t>Attention</a:t>
            </a:r>
            <a:endParaRPr sz="600" b="1"/>
          </a:p>
        </p:txBody>
      </p:sp>
      <p:sp>
        <p:nvSpPr>
          <p:cNvPr id="132" name="Google Shape;132;p21"/>
          <p:cNvSpPr/>
          <p:nvPr/>
        </p:nvSpPr>
        <p:spPr>
          <a:xfrm>
            <a:off x="5179505" y="3939315"/>
            <a:ext cx="658200" cy="351900"/>
          </a:xfrm>
          <a:prstGeom prst="rect">
            <a:avLst/>
          </a:prstGeom>
          <a:solidFill>
            <a:srgbClr val="9FC5E8"/>
          </a:solidFill>
          <a:ln w="9525" cap="flat" cmpd="sng">
            <a:solidFill>
              <a:srgbClr val="B6D7A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700" b="1"/>
              <a:t>Cross</a:t>
            </a:r>
            <a:endParaRPr sz="700" b="1"/>
          </a:p>
          <a:p>
            <a:pPr marL="0" lvl="0" indent="0" algn="ctr" rtl="0">
              <a:spcBef>
                <a:spcPts val="0"/>
              </a:spcBef>
              <a:spcAft>
                <a:spcPts val="0"/>
              </a:spcAft>
              <a:buNone/>
            </a:pPr>
            <a:r>
              <a:rPr lang="en-GB" sz="700" b="1"/>
              <a:t>Attention</a:t>
            </a:r>
            <a:endParaRPr sz="600" b="1"/>
          </a:p>
        </p:txBody>
      </p:sp>
      <p:sp>
        <p:nvSpPr>
          <p:cNvPr id="133" name="Google Shape;133;p21"/>
          <p:cNvSpPr/>
          <p:nvPr/>
        </p:nvSpPr>
        <p:spPr>
          <a:xfrm rot="-8384174" flipH="1">
            <a:off x="4632960" y="3818255"/>
            <a:ext cx="450215" cy="76200"/>
          </a:xfrm>
          <a:prstGeom prst="rightArrow">
            <a:avLst>
              <a:gd name="adj1" fmla="val 0"/>
              <a:gd name="adj2" fmla="val 76011"/>
            </a:avLst>
          </a:pr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4" name="Google Shape;134;p21"/>
          <p:cNvSpPr/>
          <p:nvPr/>
        </p:nvSpPr>
        <p:spPr>
          <a:xfrm rot="8443950" flipH="1" flipV="1">
            <a:off x="4643755" y="3826510"/>
            <a:ext cx="434975" cy="76200"/>
          </a:xfrm>
          <a:prstGeom prst="rightArrow">
            <a:avLst>
              <a:gd name="adj1" fmla="val 0"/>
              <a:gd name="adj2" fmla="val 76011"/>
            </a:avLst>
          </a:pr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135" name="Google Shape;135;p21"/>
          <p:cNvPicPr preferRelativeResize="0"/>
          <p:nvPr/>
        </p:nvPicPr>
        <p:blipFill>
          <a:blip r:embed="rId1"/>
          <a:stretch>
            <a:fillRect/>
          </a:stretch>
        </p:blipFill>
        <p:spPr>
          <a:xfrm>
            <a:off x="6236834" y="3870262"/>
            <a:ext cx="775325" cy="176505"/>
          </a:xfrm>
          <a:prstGeom prst="rect">
            <a:avLst/>
          </a:prstGeom>
          <a:noFill/>
          <a:ln>
            <a:noFill/>
          </a:ln>
        </p:spPr>
      </p:pic>
      <p:pic>
        <p:nvPicPr>
          <p:cNvPr id="136" name="Google Shape;136;p21"/>
          <p:cNvPicPr preferRelativeResize="0"/>
          <p:nvPr/>
        </p:nvPicPr>
        <p:blipFill>
          <a:blip r:embed="rId1"/>
          <a:stretch>
            <a:fillRect/>
          </a:stretch>
        </p:blipFill>
        <p:spPr>
          <a:xfrm>
            <a:off x="6243806" y="3693704"/>
            <a:ext cx="775325" cy="176505"/>
          </a:xfrm>
          <a:prstGeom prst="rect">
            <a:avLst/>
          </a:prstGeom>
          <a:noFill/>
          <a:ln>
            <a:noFill/>
          </a:ln>
        </p:spPr>
      </p:pic>
      <p:sp>
        <p:nvSpPr>
          <p:cNvPr id="137" name="Google Shape;137;p21"/>
          <p:cNvSpPr/>
          <p:nvPr/>
        </p:nvSpPr>
        <p:spPr>
          <a:xfrm rot="-10784129" flipH="1">
            <a:off x="3517021" y="3612736"/>
            <a:ext cx="324903" cy="53100"/>
          </a:xfrm>
          <a:prstGeom prst="rightArrow">
            <a:avLst>
              <a:gd name="adj1" fmla="val 0"/>
              <a:gd name="adj2" fmla="val 76011"/>
            </a:avLst>
          </a:pr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8" name="Google Shape;138;p21"/>
          <p:cNvSpPr/>
          <p:nvPr/>
        </p:nvSpPr>
        <p:spPr>
          <a:xfrm rot="-10783347" flipH="1">
            <a:off x="4662820" y="4097636"/>
            <a:ext cx="433505" cy="36600"/>
          </a:xfrm>
          <a:prstGeom prst="rightArrow">
            <a:avLst>
              <a:gd name="adj1" fmla="val 0"/>
              <a:gd name="adj2" fmla="val 76011"/>
            </a:avLst>
          </a:pr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9" name="Google Shape;139;p21"/>
          <p:cNvSpPr/>
          <p:nvPr/>
        </p:nvSpPr>
        <p:spPr>
          <a:xfrm rot="12795825" flipH="1">
            <a:off x="5824855" y="3679190"/>
            <a:ext cx="372110" cy="76200"/>
          </a:xfrm>
          <a:prstGeom prst="rightArrow">
            <a:avLst>
              <a:gd name="adj1" fmla="val 0"/>
              <a:gd name="adj2" fmla="val 76011"/>
            </a:avLst>
          </a:pr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0" name="Google Shape;140;p21"/>
          <p:cNvSpPr/>
          <p:nvPr/>
        </p:nvSpPr>
        <p:spPr>
          <a:xfrm rot="8803948" flipH="1">
            <a:off x="5829300" y="3999230"/>
            <a:ext cx="372110" cy="76200"/>
          </a:xfrm>
          <a:prstGeom prst="rightArrow">
            <a:avLst>
              <a:gd name="adj1" fmla="val 0"/>
              <a:gd name="adj2" fmla="val 76011"/>
            </a:avLst>
          </a:pr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1" name="Google Shape;141;p21"/>
          <p:cNvSpPr/>
          <p:nvPr/>
        </p:nvSpPr>
        <p:spPr>
          <a:xfrm>
            <a:off x="6239773" y="3682088"/>
            <a:ext cx="765300" cy="384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2" name="Google Shape;142;p21"/>
          <p:cNvSpPr/>
          <p:nvPr/>
        </p:nvSpPr>
        <p:spPr>
          <a:xfrm rot="5411118" flipH="1">
            <a:off x="6399581" y="3359603"/>
            <a:ext cx="463802" cy="70500"/>
          </a:xfrm>
          <a:prstGeom prst="rightArrow">
            <a:avLst>
              <a:gd name="adj1" fmla="val 0"/>
              <a:gd name="adj2" fmla="val 76011"/>
            </a:avLst>
          </a:pr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3" name="Google Shape;143;p21"/>
          <p:cNvSpPr/>
          <p:nvPr/>
        </p:nvSpPr>
        <p:spPr>
          <a:xfrm>
            <a:off x="1369833" y="2593675"/>
            <a:ext cx="1111625" cy="988475"/>
          </a:xfrm>
          <a:prstGeom prst="flowChartManualOperation">
            <a:avLst/>
          </a:prstGeom>
          <a:gradFill>
            <a:gsLst>
              <a:gs pos="0">
                <a:srgbClr val="D4E5F5"/>
              </a:gs>
              <a:gs pos="100000">
                <a:srgbClr val="70A4D5"/>
              </a:gs>
            </a:gsLst>
            <a:path path="circle">
              <a:fillToRect l="50000" t="50000" r="50000" b="50000"/>
            </a:path>
            <a:tileRect/>
          </a:gradFill>
          <a:ln w="9525" cap="flat" cmpd="sng">
            <a:solidFill>
              <a:srgbClr val="B6D7A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500" b="1"/>
              <a:t>CLIP/MedCLIP</a:t>
            </a:r>
            <a:endParaRPr sz="500" b="1"/>
          </a:p>
          <a:p>
            <a:pPr marL="0" lvl="0" indent="0" algn="ctr" rtl="0">
              <a:spcBef>
                <a:spcPts val="0"/>
              </a:spcBef>
              <a:spcAft>
                <a:spcPts val="0"/>
              </a:spcAft>
              <a:buNone/>
            </a:pPr>
            <a:r>
              <a:rPr lang="en-GB" sz="700" b="1"/>
              <a:t>Text Encoder</a:t>
            </a:r>
            <a:endParaRPr sz="700" b="1"/>
          </a:p>
        </p:txBody>
      </p:sp>
      <p:sp>
        <p:nvSpPr>
          <p:cNvPr id="144" name="Google Shape;144;p21"/>
          <p:cNvSpPr/>
          <p:nvPr/>
        </p:nvSpPr>
        <p:spPr>
          <a:xfrm rot="-5394139" flipH="1">
            <a:off x="1749690" y="2351985"/>
            <a:ext cx="351901" cy="54000"/>
          </a:xfrm>
          <a:prstGeom prst="rightArrow">
            <a:avLst>
              <a:gd name="adj1" fmla="val 0"/>
              <a:gd name="adj2" fmla="val 76011"/>
            </a:avLst>
          </a:pr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5" name="Google Shape;145;p21"/>
          <p:cNvSpPr/>
          <p:nvPr/>
        </p:nvSpPr>
        <p:spPr>
          <a:xfrm rot="-5394139" flipH="1">
            <a:off x="1727315" y="3782123"/>
            <a:ext cx="351901" cy="54000"/>
          </a:xfrm>
          <a:prstGeom prst="rightArrow">
            <a:avLst>
              <a:gd name="adj1" fmla="val 0"/>
              <a:gd name="adj2" fmla="val 76011"/>
            </a:avLst>
          </a:pr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146" name="Google Shape;146;p21"/>
          <p:cNvPicPr preferRelativeResize="0"/>
          <p:nvPr/>
        </p:nvPicPr>
        <p:blipFill>
          <a:blip r:embed="rId1"/>
          <a:stretch>
            <a:fillRect/>
          </a:stretch>
        </p:blipFill>
        <p:spPr>
          <a:xfrm>
            <a:off x="1509409" y="4025079"/>
            <a:ext cx="775325" cy="176505"/>
          </a:xfrm>
          <a:prstGeom prst="rect">
            <a:avLst/>
          </a:prstGeom>
          <a:noFill/>
          <a:ln>
            <a:noFill/>
          </a:ln>
        </p:spPr>
      </p:pic>
      <p:sp>
        <p:nvSpPr>
          <p:cNvPr id="147" name="Google Shape;147;p21"/>
          <p:cNvSpPr/>
          <p:nvPr/>
        </p:nvSpPr>
        <p:spPr>
          <a:xfrm rot="-10783347" flipH="1">
            <a:off x="4644760" y="3595496"/>
            <a:ext cx="433505" cy="36600"/>
          </a:xfrm>
          <a:prstGeom prst="rightArrow">
            <a:avLst>
              <a:gd name="adj1" fmla="val 0"/>
              <a:gd name="adj2" fmla="val 76011"/>
            </a:avLst>
          </a:pr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8" name="Google Shape;148;p21"/>
          <p:cNvSpPr/>
          <p:nvPr/>
        </p:nvSpPr>
        <p:spPr>
          <a:xfrm rot="5405861" flipH="1">
            <a:off x="6443940" y="1875523"/>
            <a:ext cx="351901" cy="54000"/>
          </a:xfrm>
          <a:prstGeom prst="rightArrow">
            <a:avLst>
              <a:gd name="adj1" fmla="val 0"/>
              <a:gd name="adj2" fmla="val 76011"/>
            </a:avLst>
          </a:pr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149" name="Google Shape;149;p21"/>
          <p:cNvPicPr preferRelativeResize="0"/>
          <p:nvPr/>
        </p:nvPicPr>
        <p:blipFill>
          <a:blip r:embed="rId2"/>
          <a:stretch>
            <a:fillRect/>
          </a:stretch>
        </p:blipFill>
        <p:spPr>
          <a:xfrm>
            <a:off x="2723612" y="776635"/>
            <a:ext cx="855400" cy="860025"/>
          </a:xfrm>
          <a:prstGeom prst="rect">
            <a:avLst/>
          </a:prstGeom>
          <a:noFill/>
          <a:ln>
            <a:noFill/>
          </a:ln>
        </p:spPr>
      </p:pic>
      <p:pic>
        <p:nvPicPr>
          <p:cNvPr id="150" name="Google Shape;150;p21"/>
          <p:cNvPicPr preferRelativeResize="0"/>
          <p:nvPr/>
        </p:nvPicPr>
        <p:blipFill>
          <a:blip r:embed="rId3"/>
          <a:stretch>
            <a:fillRect/>
          </a:stretch>
        </p:blipFill>
        <p:spPr>
          <a:xfrm>
            <a:off x="6192183" y="785415"/>
            <a:ext cx="855400" cy="857700"/>
          </a:xfrm>
          <a:prstGeom prst="rect">
            <a:avLst/>
          </a:prstGeom>
          <a:noFill/>
          <a:ln>
            <a:noFill/>
          </a:ln>
        </p:spPr>
      </p:pic>
      <p:sp>
        <p:nvSpPr>
          <p:cNvPr id="151" name="Google Shape;151;p21"/>
          <p:cNvSpPr txBox="1"/>
          <p:nvPr/>
        </p:nvSpPr>
        <p:spPr>
          <a:xfrm>
            <a:off x="2741370" y="471920"/>
            <a:ext cx="8553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800" b="1">
                <a:latin typeface="Proxima Nova" panose="02000506030000020004"/>
                <a:ea typeface="Proxima Nova" panose="02000506030000020004"/>
                <a:cs typeface="Proxima Nova" panose="02000506030000020004"/>
                <a:sym typeface="Proxima Nova" panose="02000506030000020004"/>
              </a:rPr>
              <a:t>Input Image</a:t>
            </a:r>
            <a:endParaRPr sz="800" b="1">
              <a:latin typeface="Proxima Nova" panose="02000506030000020004"/>
              <a:ea typeface="Proxima Nova" panose="02000506030000020004"/>
              <a:cs typeface="Proxima Nova" panose="02000506030000020004"/>
              <a:sym typeface="Proxima Nova" panose="02000506030000020004"/>
            </a:endParaRPr>
          </a:p>
        </p:txBody>
      </p:sp>
      <p:sp>
        <p:nvSpPr>
          <p:cNvPr id="152" name="Google Shape;152;p21"/>
          <p:cNvSpPr txBox="1"/>
          <p:nvPr/>
        </p:nvSpPr>
        <p:spPr>
          <a:xfrm>
            <a:off x="6243778" y="477635"/>
            <a:ext cx="8553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800" b="1">
                <a:latin typeface="Proxima Nova" panose="02000506030000020004"/>
                <a:ea typeface="Proxima Nova" panose="02000506030000020004"/>
                <a:cs typeface="Proxima Nova" panose="02000506030000020004"/>
                <a:sym typeface="Proxima Nova" panose="02000506030000020004"/>
              </a:rPr>
              <a:t>Prediction</a:t>
            </a:r>
            <a:endParaRPr sz="800" b="1">
              <a:latin typeface="Proxima Nova" panose="02000506030000020004"/>
              <a:ea typeface="Proxima Nova" panose="02000506030000020004"/>
              <a:cs typeface="Proxima Nova" panose="02000506030000020004"/>
              <a:sym typeface="Proxima Nova" panose="02000506030000020004"/>
            </a:endParaRPr>
          </a:p>
        </p:txBody>
      </p:sp>
      <p:sp>
        <p:nvSpPr>
          <p:cNvPr id="153" name="Google Shape;153;p21"/>
          <p:cNvSpPr txBox="1"/>
          <p:nvPr/>
        </p:nvSpPr>
        <p:spPr>
          <a:xfrm>
            <a:off x="1626170" y="1367583"/>
            <a:ext cx="8553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800" b="1">
                <a:latin typeface="Proxima Nova" panose="02000506030000020004"/>
                <a:ea typeface="Proxima Nova" panose="02000506030000020004"/>
                <a:cs typeface="Proxima Nova" panose="02000506030000020004"/>
                <a:sym typeface="Proxima Nova" panose="02000506030000020004"/>
              </a:rPr>
              <a:t>Input Text</a:t>
            </a:r>
            <a:endParaRPr sz="800" b="1">
              <a:latin typeface="Proxima Nova" panose="02000506030000020004"/>
              <a:ea typeface="Proxima Nova" panose="02000506030000020004"/>
              <a:cs typeface="Proxima Nova" panose="02000506030000020004"/>
              <a:sym typeface="Proxima Nova" panose="02000506030000020004"/>
            </a:endParaRPr>
          </a:p>
        </p:txBody>
      </p:sp>
      <p:sp>
        <p:nvSpPr>
          <p:cNvPr id="154" name="Google Shape;154;p21"/>
          <p:cNvSpPr txBox="1"/>
          <p:nvPr/>
        </p:nvSpPr>
        <p:spPr>
          <a:xfrm>
            <a:off x="1475118" y="3963023"/>
            <a:ext cx="8553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600">
                <a:latin typeface="Proxima Nova" panose="02000506030000020004"/>
                <a:ea typeface="Proxima Nova" panose="02000506030000020004"/>
                <a:cs typeface="Proxima Nova" panose="02000506030000020004"/>
                <a:sym typeface="Proxima Nova" panose="02000506030000020004"/>
              </a:rPr>
              <a:t>Text Embedding</a:t>
            </a:r>
            <a:endParaRPr sz="600">
              <a:latin typeface="Proxima Nova" panose="02000506030000020004"/>
              <a:ea typeface="Proxima Nova" panose="02000506030000020004"/>
              <a:cs typeface="Proxima Nova" panose="02000506030000020004"/>
              <a:sym typeface="Proxima Nova" panose="02000506030000020004"/>
            </a:endParaRPr>
          </a:p>
        </p:txBody>
      </p:sp>
      <p:sp>
        <p:nvSpPr>
          <p:cNvPr id="155" name="Google Shape;155;p21"/>
          <p:cNvSpPr txBox="1"/>
          <p:nvPr/>
        </p:nvSpPr>
        <p:spPr>
          <a:xfrm>
            <a:off x="2723578" y="3501398"/>
            <a:ext cx="8553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600">
                <a:latin typeface="Proxima Nova" panose="02000506030000020004"/>
                <a:ea typeface="Proxima Nova" panose="02000506030000020004"/>
                <a:cs typeface="Proxima Nova" panose="02000506030000020004"/>
                <a:sym typeface="Proxima Nova" panose="02000506030000020004"/>
              </a:rPr>
              <a:t>Image Feature</a:t>
            </a:r>
            <a:endParaRPr sz="600">
              <a:latin typeface="Proxima Nova" panose="02000506030000020004"/>
              <a:ea typeface="Proxima Nova" panose="02000506030000020004"/>
              <a:cs typeface="Proxima Nova" panose="02000506030000020004"/>
              <a:sym typeface="Proxima Nova" panose="02000506030000020004"/>
            </a:endParaRPr>
          </a:p>
        </p:txBody>
      </p:sp>
      <p:sp>
        <p:nvSpPr>
          <p:cNvPr id="157" name="Google Shape;157;p21"/>
          <p:cNvSpPr/>
          <p:nvPr/>
        </p:nvSpPr>
        <p:spPr>
          <a:xfrm rot="10800000" flipH="1">
            <a:off x="3709670" y="2617470"/>
            <a:ext cx="2352675" cy="76200"/>
          </a:xfrm>
          <a:prstGeom prst="rightArrow">
            <a:avLst>
              <a:gd name="adj1" fmla="val 0"/>
              <a:gd name="adj2" fmla="val 76011"/>
            </a:avLst>
          </a:pr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8" name="Google Shape;158;p21"/>
          <p:cNvSpPr/>
          <p:nvPr/>
        </p:nvSpPr>
        <p:spPr>
          <a:xfrm rot="10800000" flipH="1">
            <a:off x="3639648" y="2938794"/>
            <a:ext cx="2486125" cy="73800"/>
          </a:xfrm>
          <a:prstGeom prst="rightArrow">
            <a:avLst>
              <a:gd name="adj1" fmla="val 0"/>
              <a:gd name="adj2" fmla="val 76011"/>
            </a:avLst>
          </a:pr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0" name="Google Shape;160;p21"/>
          <p:cNvSpPr/>
          <p:nvPr/>
        </p:nvSpPr>
        <p:spPr>
          <a:xfrm rot="10800000" flipH="1">
            <a:off x="3669848" y="2778590"/>
            <a:ext cx="2426124" cy="73800"/>
          </a:xfrm>
          <a:prstGeom prst="rightArrow">
            <a:avLst>
              <a:gd name="adj1" fmla="val 0"/>
              <a:gd name="adj2" fmla="val 76011"/>
            </a:avLst>
          </a:pr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 name="Google Shape;156;p21"/>
          <p:cNvSpPr/>
          <p:nvPr/>
        </p:nvSpPr>
        <p:spPr>
          <a:xfrm rot="10800000" flipH="1">
            <a:off x="3775094" y="2298855"/>
            <a:ext cx="2221822" cy="73800"/>
          </a:xfrm>
          <a:prstGeom prst="rightArrow">
            <a:avLst>
              <a:gd name="adj1" fmla="val 0"/>
              <a:gd name="adj2" fmla="val 76011"/>
            </a:avLst>
          </a:pr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 name="Google Shape;159;p21"/>
          <p:cNvSpPr/>
          <p:nvPr/>
        </p:nvSpPr>
        <p:spPr>
          <a:xfrm rot="10800000" flipH="1">
            <a:off x="3739004" y="2458622"/>
            <a:ext cx="2293823" cy="73800"/>
          </a:xfrm>
          <a:prstGeom prst="rightArrow">
            <a:avLst>
              <a:gd name="adj1" fmla="val 0"/>
              <a:gd name="adj2" fmla="val 76011"/>
            </a:avLst>
          </a:pr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Tree>
  </p:cSld>
  <p:clrMapOvr>
    <a:masterClrMapping/>
  </p:clrMapOvr>
</p:sld>
</file>

<file path=ppt/theme/theme1.xml><?xml version="1.0" encoding="utf-8"?>
<a:theme xmlns:a="http://schemas.openxmlformats.org/drawingml/2006/main"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FF5252"/>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5995</Words>
  <Application>WPS Presentation</Application>
  <PresentationFormat/>
  <Paragraphs>318</Paragraphs>
  <Slides>24</Slides>
  <Notes>0</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24</vt:i4>
      </vt:variant>
    </vt:vector>
  </HeadingPairs>
  <TitlesOfParts>
    <vt:vector size="32" baseType="lpstr">
      <vt:lpstr>Arial</vt:lpstr>
      <vt:lpstr>SimSun</vt:lpstr>
      <vt:lpstr>Wingdings</vt:lpstr>
      <vt:lpstr>Arial</vt:lpstr>
      <vt:lpstr>Proxima Nova</vt:lpstr>
      <vt:lpstr>Microsoft YaHei</vt:lpstr>
      <vt:lpstr>Arial Unicode MS</vt:lpstr>
      <vt:lpstr>Spearmint</vt:lpstr>
      <vt:lpstr>3D Medical Segmentation</vt:lpstr>
      <vt:lpstr>Problem Statement - Goal</vt:lpstr>
      <vt:lpstr>Problem Statement - Motivation</vt:lpstr>
      <vt:lpstr>Problem Statement - Motivation</vt:lpstr>
      <vt:lpstr>Problem Statement - Input / Output</vt:lpstr>
      <vt:lpstr>Related Work - CLIP</vt:lpstr>
      <vt:lpstr>Related Work - MedCLIP</vt:lpstr>
      <vt:lpstr>Related Work - SwinUNETR</vt:lpstr>
      <vt:lpstr>Approach</vt:lpstr>
      <vt:lpstr>Dataset</vt:lpstr>
      <vt:lpstr>Data</vt:lpstr>
      <vt:lpstr>Class Distribution</vt:lpstr>
      <vt:lpstr>Training</vt:lpstr>
      <vt:lpstr>Training</vt:lpstr>
      <vt:lpstr>Evaluation</vt:lpstr>
      <vt:lpstr>Results</vt:lpstr>
      <vt:lpstr>Results</vt:lpstr>
      <vt:lpstr>Results</vt:lpstr>
      <vt:lpstr>Results</vt:lpstr>
      <vt:lpstr>Results</vt:lpstr>
      <vt:lpstr>Conclusion - Findings</vt:lpstr>
      <vt:lpstr>Conclusion - Limitations</vt:lpstr>
      <vt:lpstr>Conclusion - Future Direction</vt:lpstr>
      <vt:lpstr>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Exploring Language Grounding for Few-Shot Learning in 3D Medical Segmentation</dc:title>
  <dc:creator/>
  <cp:lastModifiedBy>myd97</cp:lastModifiedBy>
  <cp:revision>2</cp:revision>
  <dcterms:created xsi:type="dcterms:W3CDTF">2023-04-04T20:56:00Z</dcterms:created>
  <dcterms:modified xsi:type="dcterms:W3CDTF">2023-04-04T21:07:04Z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A147C4D7A0294851A65D39690A7CD973</vt:lpwstr>
  </property>
  <property fmtid="{D5CDD505-2E9C-101B-9397-08002B2CF9AE}" pid="3" name="KSOProductBuildVer">
    <vt:lpwstr>1033-11.2.0.11516</vt:lpwstr>
  </property>
</Properties>
</file>